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1" r:id="rId14"/>
    <p:sldId id="269" r:id="rId15"/>
    <p:sldId id="270" r:id="rId16"/>
    <p:sldId id="266" r:id="rId17"/>
  </p:sldIdLst>
  <p:sldSz cx="14630400" cy="8229600"/>
  <p:notesSz cx="8229600" cy="14630400"/>
  <p:embeddedFontLst>
    <p:embeddedFont>
      <p:font typeface="Barlow" panose="00000500000000000000" pitchFamily="2" charset="0"/>
      <p:regular r:id="rId19"/>
    </p:embeddedFont>
    <p:embeddedFont>
      <p:font typeface="Centaur" panose="02030504050205020304" pitchFamily="18"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24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8A8E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81063" y="2277428"/>
            <a:ext cx="11560254" cy="611981"/>
          </a:xfrm>
          <a:prstGeom prst="rect">
            <a:avLst/>
          </a:prstGeom>
          <a:noFill/>
          <a:ln/>
        </p:spPr>
        <p:txBody>
          <a:bodyPr wrap="none" lIns="0" tIns="0" rIns="0" bIns="0" rtlCol="0" anchor="t"/>
          <a:lstStyle/>
          <a:p>
            <a:pPr marL="0" indent="0" algn="l">
              <a:lnSpc>
                <a:spcPts val="4800"/>
              </a:lnSpc>
              <a:buNone/>
            </a:pPr>
            <a:r>
              <a:rPr lang="en-US" sz="4400" b="1" dirty="0">
                <a:solidFill>
                  <a:srgbClr val="F0FCFF"/>
                </a:solidFill>
                <a:latin typeface="Spline Sans Bold" pitchFamily="34" charset="0"/>
                <a:ea typeface="Spline Sans Bold" pitchFamily="34" charset="-122"/>
                <a:cs typeface="Spline Sans Bold" pitchFamily="34" charset="-120"/>
              </a:rPr>
              <a:t>Real-Time Explainable Credit Intelligence Platform</a:t>
            </a:r>
            <a:endParaRPr lang="en-US" sz="4400" dirty="0"/>
          </a:p>
        </p:txBody>
      </p:sp>
      <p:sp>
        <p:nvSpPr>
          <p:cNvPr id="4" name="Text 1"/>
          <p:cNvSpPr/>
          <p:nvPr/>
        </p:nvSpPr>
        <p:spPr>
          <a:xfrm>
            <a:off x="881063" y="4031674"/>
            <a:ext cx="12868275" cy="2587335"/>
          </a:xfrm>
          <a:prstGeom prst="rect">
            <a:avLst/>
          </a:prstGeom>
          <a:noFill/>
          <a:ln/>
        </p:spPr>
        <p:txBody>
          <a:bodyPr wrap="square" lIns="0" tIns="0" rIns="0" bIns="0" rtlCol="0" anchor="t"/>
          <a:lstStyle/>
          <a:p>
            <a:pPr algn="l">
              <a:lnSpc>
                <a:spcPts val="2750"/>
              </a:lnSpc>
            </a:pPr>
            <a:r>
              <a:rPr lang="en-US" sz="3600" dirty="0">
                <a:solidFill>
                  <a:srgbClr val="E0E4E6"/>
                </a:solidFill>
                <a:latin typeface="Centaur" panose="02030504050205020304" pitchFamily="18" charset="0"/>
                <a:ea typeface="Barlow" pitchFamily="34" charset="-122"/>
                <a:cs typeface="Barlow" pitchFamily="34" charset="-120"/>
              </a:rPr>
              <a:t>In today's rapidly evolving financial landscape, timely and transparent credit insights are paramount. This presentation outlines a groundbreaking platform designed to deliver real-time, explainable credit intelligence, addressing the critical needs of investors, credit analysts, and regulatory stakeholders.</a:t>
            </a:r>
            <a:endParaRPr lang="en-US" sz="3600" dirty="0">
              <a:latin typeface="Centaur" panose="020305040502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5576" y="632817"/>
            <a:ext cx="2210157" cy="276225"/>
          </a:xfrm>
          <a:prstGeom prst="rect">
            <a:avLst/>
          </a:prstGeom>
          <a:noFill/>
          <a:ln/>
        </p:spPr>
        <p:txBody>
          <a:bodyPr wrap="none" lIns="0" tIns="0" rIns="0" bIns="0" rtlCol="0" anchor="t"/>
          <a:lstStyle/>
          <a:p>
            <a:pPr marL="0" indent="0" algn="l">
              <a:lnSpc>
                <a:spcPts val="2150"/>
              </a:lnSpc>
              <a:buNone/>
            </a:pPr>
            <a:r>
              <a:rPr lang="en-US" sz="1700" b="1" dirty="0">
                <a:solidFill>
                  <a:srgbClr val="DD785E"/>
                </a:solidFill>
                <a:latin typeface="Spline Sans Bold" pitchFamily="34" charset="0"/>
                <a:ea typeface="Spline Sans Bold" pitchFamily="34" charset="-122"/>
                <a:cs typeface="Spline Sans Bold" pitchFamily="34" charset="-120"/>
              </a:rPr>
              <a:t>FUTURE SCOPE</a:t>
            </a:r>
            <a:endParaRPr lang="en-US" sz="1700" dirty="0"/>
          </a:p>
        </p:txBody>
      </p:sp>
      <p:sp>
        <p:nvSpPr>
          <p:cNvPr id="3" name="Text 1"/>
          <p:cNvSpPr/>
          <p:nvPr/>
        </p:nvSpPr>
        <p:spPr>
          <a:xfrm>
            <a:off x="795576" y="1107877"/>
            <a:ext cx="7870269" cy="762357"/>
          </a:xfrm>
          <a:prstGeom prst="rect">
            <a:avLst/>
          </a:prstGeom>
          <a:noFill/>
          <a:ln/>
        </p:spPr>
        <p:txBody>
          <a:bodyPr wrap="none" lIns="0" tIns="0" rIns="0" bIns="0" rtlCol="0" anchor="t"/>
          <a:lstStyle/>
          <a:p>
            <a:pPr marL="0" indent="0" algn="l">
              <a:lnSpc>
                <a:spcPts val="6000"/>
              </a:lnSpc>
              <a:buNone/>
            </a:pPr>
            <a:r>
              <a:rPr lang="en-US" sz="4800" b="1" dirty="0">
                <a:solidFill>
                  <a:srgbClr val="F0FCFF"/>
                </a:solidFill>
                <a:latin typeface="Spline Sans Bold" pitchFamily="34" charset="0"/>
                <a:ea typeface="Spline Sans Bold" pitchFamily="34" charset="-122"/>
                <a:cs typeface="Spline Sans Bold" pitchFamily="34" charset="-120"/>
              </a:rPr>
              <a:t>Evolving Credit Intelligence</a:t>
            </a:r>
            <a:endParaRPr lang="en-US" sz="4800" dirty="0"/>
          </a:p>
        </p:txBody>
      </p:sp>
      <p:sp>
        <p:nvSpPr>
          <p:cNvPr id="4" name="Text 2"/>
          <p:cNvSpPr/>
          <p:nvPr/>
        </p:nvSpPr>
        <p:spPr>
          <a:xfrm>
            <a:off x="795576" y="2168604"/>
            <a:ext cx="13039249" cy="636508"/>
          </a:xfrm>
          <a:prstGeom prst="rect">
            <a:avLst/>
          </a:prstGeom>
          <a:noFill/>
          <a:ln/>
        </p:spPr>
        <p:txBody>
          <a:bodyPr wrap="square" lIns="0" tIns="0" rIns="0" bIns="0" rtlCol="0" anchor="t"/>
          <a:lstStyle/>
          <a:p>
            <a:pPr marL="0" indent="0" algn="l">
              <a:lnSpc>
                <a:spcPts val="2500"/>
              </a:lnSpc>
              <a:buNone/>
            </a:pPr>
            <a:r>
              <a:rPr lang="en-US" sz="1550" dirty="0">
                <a:solidFill>
                  <a:srgbClr val="E0E4E6"/>
                </a:solidFill>
                <a:latin typeface="Barlow" pitchFamily="34" charset="0"/>
                <a:ea typeface="Barlow" pitchFamily="34" charset="-122"/>
                <a:cs typeface="Barlow" pitchFamily="34" charset="-120"/>
              </a:rPr>
              <a:t>Our vision extends beyond current capabilities, with a roadmap focused on continuous innovation and expanding the reach of real-time credit intelligence.</a:t>
            </a:r>
            <a:endParaRPr lang="en-US" sz="1550" dirty="0"/>
          </a:p>
        </p:txBody>
      </p:sp>
      <p:sp>
        <p:nvSpPr>
          <p:cNvPr id="5" name="Shape 3"/>
          <p:cNvSpPr/>
          <p:nvPr/>
        </p:nvSpPr>
        <p:spPr>
          <a:xfrm>
            <a:off x="795576" y="5174694"/>
            <a:ext cx="13039249" cy="22860"/>
          </a:xfrm>
          <a:prstGeom prst="roundRect">
            <a:avLst>
              <a:gd name="adj" fmla="val 1305224"/>
            </a:avLst>
          </a:prstGeom>
          <a:solidFill>
            <a:srgbClr val="FFFFFF">
              <a:alpha val="24000"/>
            </a:srgbClr>
          </a:solidFill>
          <a:ln/>
        </p:spPr>
      </p:sp>
      <p:sp>
        <p:nvSpPr>
          <p:cNvPr id="6" name="Shape 4"/>
          <p:cNvSpPr/>
          <p:nvPr/>
        </p:nvSpPr>
        <p:spPr>
          <a:xfrm>
            <a:off x="3317200" y="4578013"/>
            <a:ext cx="22860" cy="596741"/>
          </a:xfrm>
          <a:prstGeom prst="roundRect">
            <a:avLst>
              <a:gd name="adj" fmla="val 1305224"/>
            </a:avLst>
          </a:prstGeom>
          <a:solidFill>
            <a:srgbClr val="16FFBB"/>
          </a:solidFill>
          <a:ln/>
        </p:spPr>
      </p:sp>
      <p:sp>
        <p:nvSpPr>
          <p:cNvPr id="7" name="Shape 5"/>
          <p:cNvSpPr/>
          <p:nvPr/>
        </p:nvSpPr>
        <p:spPr>
          <a:xfrm>
            <a:off x="3104912" y="4950916"/>
            <a:ext cx="447556" cy="447556"/>
          </a:xfrm>
          <a:prstGeom prst="roundRect">
            <a:avLst>
              <a:gd name="adj" fmla="val 66667"/>
            </a:avLst>
          </a:prstGeom>
          <a:solidFill>
            <a:srgbClr val="0A081B"/>
          </a:solidFill>
          <a:ln w="22860">
            <a:solidFill>
              <a:srgbClr val="16FFBB"/>
            </a:solidFill>
            <a:prstDash val="solid"/>
          </a:ln>
        </p:spPr>
      </p:sp>
      <p:sp>
        <p:nvSpPr>
          <p:cNvPr id="8" name="Text 6"/>
          <p:cNvSpPr/>
          <p:nvPr/>
        </p:nvSpPr>
        <p:spPr>
          <a:xfrm>
            <a:off x="3196054" y="5008900"/>
            <a:ext cx="265152" cy="331470"/>
          </a:xfrm>
          <a:prstGeom prst="rect">
            <a:avLst/>
          </a:prstGeom>
          <a:noFill/>
          <a:ln/>
        </p:spPr>
        <p:txBody>
          <a:bodyPr wrap="none" lIns="0" tIns="0" rIns="0" bIns="0" rtlCol="0" anchor="t"/>
          <a:lstStyle/>
          <a:p>
            <a:pPr marL="0" indent="0" algn="ctr">
              <a:lnSpc>
                <a:spcPts val="2050"/>
              </a:lnSpc>
              <a:buNone/>
            </a:pPr>
            <a:r>
              <a:rPr lang="en-US" sz="2050" b="1" dirty="0">
                <a:solidFill>
                  <a:srgbClr val="E0E4E6"/>
                </a:solidFill>
                <a:latin typeface="Spline Sans Bold" pitchFamily="34" charset="0"/>
                <a:ea typeface="Spline Sans Bold" pitchFamily="34" charset="-122"/>
                <a:cs typeface="Spline Sans Bold" pitchFamily="34" charset="-120"/>
              </a:rPr>
              <a:t>1</a:t>
            </a:r>
            <a:endParaRPr lang="en-US" sz="2050" dirty="0"/>
          </a:p>
        </p:txBody>
      </p:sp>
      <p:sp>
        <p:nvSpPr>
          <p:cNvPr id="9" name="Text 7"/>
          <p:cNvSpPr/>
          <p:nvPr/>
        </p:nvSpPr>
        <p:spPr>
          <a:xfrm>
            <a:off x="1316474" y="3028831"/>
            <a:ext cx="4024670" cy="276225"/>
          </a:xfrm>
          <a:prstGeom prst="rect">
            <a:avLst/>
          </a:prstGeom>
          <a:noFill/>
          <a:ln/>
        </p:spPr>
        <p:txBody>
          <a:bodyPr wrap="none" lIns="0" tIns="0" rIns="0" bIns="0" rtlCol="0" anchor="t"/>
          <a:lstStyle/>
          <a:p>
            <a:pPr marL="0" indent="0" algn="ctr">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Phase 1: Enhanced Predictive Analytics</a:t>
            </a:r>
            <a:endParaRPr lang="en-US" sz="1700" dirty="0"/>
          </a:p>
        </p:txBody>
      </p:sp>
      <p:sp>
        <p:nvSpPr>
          <p:cNvPr id="10" name="Text 8"/>
          <p:cNvSpPr/>
          <p:nvPr/>
        </p:nvSpPr>
        <p:spPr>
          <a:xfrm>
            <a:off x="994410" y="3424357"/>
            <a:ext cx="4668798" cy="954762"/>
          </a:xfrm>
          <a:prstGeom prst="rect">
            <a:avLst/>
          </a:prstGeom>
          <a:noFill/>
          <a:ln/>
        </p:spPr>
        <p:txBody>
          <a:bodyPr wrap="square" lIns="0" tIns="0" rIns="0" bIns="0" rtlCol="0" anchor="t"/>
          <a:lstStyle/>
          <a:p>
            <a:pPr marL="0" indent="0" algn="ctr">
              <a:lnSpc>
                <a:spcPts val="2500"/>
              </a:lnSpc>
              <a:buNone/>
            </a:pPr>
            <a:r>
              <a:rPr lang="en-US" sz="1550" dirty="0">
                <a:solidFill>
                  <a:srgbClr val="E0E4E6"/>
                </a:solidFill>
                <a:latin typeface="Barlow" pitchFamily="34" charset="0"/>
                <a:ea typeface="Barlow" pitchFamily="34" charset="-122"/>
                <a:cs typeface="Barlow" pitchFamily="34" charset="-120"/>
              </a:rPr>
              <a:t>Integrating advanced predictive models for forecasting future credit trends and probabilities of default with even greater accuracy.</a:t>
            </a:r>
            <a:endParaRPr lang="en-US" sz="1550" dirty="0"/>
          </a:p>
        </p:txBody>
      </p:sp>
      <p:sp>
        <p:nvSpPr>
          <p:cNvPr id="11" name="Shape 9"/>
          <p:cNvSpPr/>
          <p:nvPr/>
        </p:nvSpPr>
        <p:spPr>
          <a:xfrm>
            <a:off x="5974794" y="5174635"/>
            <a:ext cx="22860" cy="596741"/>
          </a:xfrm>
          <a:prstGeom prst="roundRect">
            <a:avLst>
              <a:gd name="adj" fmla="val 1305224"/>
            </a:avLst>
          </a:prstGeom>
          <a:solidFill>
            <a:srgbClr val="29DDDA"/>
          </a:solidFill>
          <a:ln/>
        </p:spPr>
      </p:sp>
      <p:sp>
        <p:nvSpPr>
          <p:cNvPr id="12" name="Shape 10"/>
          <p:cNvSpPr/>
          <p:nvPr/>
        </p:nvSpPr>
        <p:spPr>
          <a:xfrm>
            <a:off x="5762506" y="4950916"/>
            <a:ext cx="447556" cy="447556"/>
          </a:xfrm>
          <a:prstGeom prst="roundRect">
            <a:avLst>
              <a:gd name="adj" fmla="val 66667"/>
            </a:avLst>
          </a:prstGeom>
          <a:solidFill>
            <a:srgbClr val="0A081B"/>
          </a:solidFill>
          <a:ln w="22860">
            <a:solidFill>
              <a:srgbClr val="29DDDA"/>
            </a:solidFill>
            <a:prstDash val="solid"/>
          </a:ln>
        </p:spPr>
      </p:sp>
      <p:sp>
        <p:nvSpPr>
          <p:cNvPr id="13" name="Text 11"/>
          <p:cNvSpPr/>
          <p:nvPr/>
        </p:nvSpPr>
        <p:spPr>
          <a:xfrm>
            <a:off x="5853648" y="5008900"/>
            <a:ext cx="265152" cy="331470"/>
          </a:xfrm>
          <a:prstGeom prst="rect">
            <a:avLst/>
          </a:prstGeom>
          <a:noFill/>
          <a:ln/>
        </p:spPr>
        <p:txBody>
          <a:bodyPr wrap="none" lIns="0" tIns="0" rIns="0" bIns="0" rtlCol="0" anchor="t"/>
          <a:lstStyle/>
          <a:p>
            <a:pPr marL="0" indent="0" algn="ctr">
              <a:lnSpc>
                <a:spcPts val="2050"/>
              </a:lnSpc>
              <a:buNone/>
            </a:pPr>
            <a:r>
              <a:rPr lang="en-US" sz="2050" b="1" dirty="0">
                <a:solidFill>
                  <a:srgbClr val="E0E4E6"/>
                </a:solidFill>
                <a:latin typeface="Spline Sans Bold" pitchFamily="34" charset="0"/>
                <a:ea typeface="Spline Sans Bold" pitchFamily="34" charset="-122"/>
                <a:cs typeface="Spline Sans Bold" pitchFamily="34" charset="-120"/>
              </a:rPr>
              <a:t>2</a:t>
            </a:r>
            <a:endParaRPr lang="en-US" sz="2050" dirty="0"/>
          </a:p>
        </p:txBody>
      </p:sp>
      <p:sp>
        <p:nvSpPr>
          <p:cNvPr id="14" name="Text 12"/>
          <p:cNvSpPr/>
          <p:nvPr/>
        </p:nvSpPr>
        <p:spPr>
          <a:xfrm>
            <a:off x="4731187" y="5970270"/>
            <a:ext cx="2510195" cy="276225"/>
          </a:xfrm>
          <a:prstGeom prst="rect">
            <a:avLst/>
          </a:prstGeom>
          <a:noFill/>
          <a:ln/>
        </p:spPr>
        <p:txBody>
          <a:bodyPr wrap="none" lIns="0" tIns="0" rIns="0" bIns="0" rtlCol="0" anchor="t"/>
          <a:lstStyle/>
          <a:p>
            <a:pPr marL="0" indent="0" algn="ctr">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Phase 2: ESG Integration</a:t>
            </a:r>
            <a:endParaRPr lang="en-US" sz="1700" dirty="0"/>
          </a:p>
        </p:txBody>
      </p:sp>
      <p:sp>
        <p:nvSpPr>
          <p:cNvPr id="15" name="Text 13"/>
          <p:cNvSpPr/>
          <p:nvPr/>
        </p:nvSpPr>
        <p:spPr>
          <a:xfrm>
            <a:off x="3651885" y="6365796"/>
            <a:ext cx="4668917" cy="954762"/>
          </a:xfrm>
          <a:prstGeom prst="rect">
            <a:avLst/>
          </a:prstGeom>
          <a:noFill/>
          <a:ln/>
        </p:spPr>
        <p:txBody>
          <a:bodyPr wrap="square" lIns="0" tIns="0" rIns="0" bIns="0" rtlCol="0" anchor="t"/>
          <a:lstStyle/>
          <a:p>
            <a:pPr marL="0" indent="0" algn="ctr">
              <a:lnSpc>
                <a:spcPts val="2500"/>
              </a:lnSpc>
              <a:buNone/>
            </a:pPr>
            <a:r>
              <a:rPr lang="en-US" sz="1550" dirty="0">
                <a:solidFill>
                  <a:srgbClr val="E0E4E6"/>
                </a:solidFill>
                <a:latin typeface="Barlow" pitchFamily="34" charset="0"/>
                <a:ea typeface="Barlow" pitchFamily="34" charset="-122"/>
                <a:cs typeface="Barlow" pitchFamily="34" charset="-120"/>
              </a:rPr>
              <a:t>Incorporating Environmental, Social, and Governance (ESG) factors into credit scoring, reflecting the growing importance of sustainable finance.</a:t>
            </a:r>
            <a:endParaRPr lang="en-US" sz="1550" dirty="0"/>
          </a:p>
        </p:txBody>
      </p:sp>
      <p:sp>
        <p:nvSpPr>
          <p:cNvPr id="16" name="Shape 14"/>
          <p:cNvSpPr/>
          <p:nvPr/>
        </p:nvSpPr>
        <p:spPr>
          <a:xfrm>
            <a:off x="8632388" y="4578013"/>
            <a:ext cx="22860" cy="596741"/>
          </a:xfrm>
          <a:prstGeom prst="roundRect">
            <a:avLst>
              <a:gd name="adj" fmla="val 1305224"/>
            </a:avLst>
          </a:prstGeom>
          <a:solidFill>
            <a:srgbClr val="37A7E7"/>
          </a:solidFill>
          <a:ln/>
        </p:spPr>
      </p:sp>
      <p:sp>
        <p:nvSpPr>
          <p:cNvPr id="17" name="Shape 15"/>
          <p:cNvSpPr/>
          <p:nvPr/>
        </p:nvSpPr>
        <p:spPr>
          <a:xfrm>
            <a:off x="8420100" y="4950916"/>
            <a:ext cx="447556" cy="447556"/>
          </a:xfrm>
          <a:prstGeom prst="roundRect">
            <a:avLst>
              <a:gd name="adj" fmla="val 66667"/>
            </a:avLst>
          </a:prstGeom>
          <a:solidFill>
            <a:srgbClr val="0A081B"/>
          </a:solidFill>
          <a:ln w="22860">
            <a:solidFill>
              <a:srgbClr val="37A7E7"/>
            </a:solidFill>
            <a:prstDash val="solid"/>
          </a:ln>
        </p:spPr>
      </p:sp>
      <p:sp>
        <p:nvSpPr>
          <p:cNvPr id="18" name="Text 16"/>
          <p:cNvSpPr/>
          <p:nvPr/>
        </p:nvSpPr>
        <p:spPr>
          <a:xfrm>
            <a:off x="8511242" y="5008900"/>
            <a:ext cx="265152" cy="331470"/>
          </a:xfrm>
          <a:prstGeom prst="rect">
            <a:avLst/>
          </a:prstGeom>
          <a:noFill/>
          <a:ln/>
        </p:spPr>
        <p:txBody>
          <a:bodyPr wrap="none" lIns="0" tIns="0" rIns="0" bIns="0" rtlCol="0" anchor="t"/>
          <a:lstStyle/>
          <a:p>
            <a:pPr marL="0" indent="0" algn="ctr">
              <a:lnSpc>
                <a:spcPts val="2050"/>
              </a:lnSpc>
              <a:buNone/>
            </a:pPr>
            <a:r>
              <a:rPr lang="en-US" sz="2050" b="1" dirty="0">
                <a:solidFill>
                  <a:srgbClr val="E0E4E6"/>
                </a:solidFill>
                <a:latin typeface="Spline Sans Bold" pitchFamily="34" charset="0"/>
                <a:ea typeface="Spline Sans Bold" pitchFamily="34" charset="-122"/>
                <a:cs typeface="Spline Sans Bold" pitchFamily="34" charset="-120"/>
              </a:rPr>
              <a:t>3</a:t>
            </a:r>
            <a:endParaRPr lang="en-US" sz="2050" dirty="0"/>
          </a:p>
        </p:txBody>
      </p:sp>
      <p:sp>
        <p:nvSpPr>
          <p:cNvPr id="19" name="Text 17"/>
          <p:cNvSpPr/>
          <p:nvPr/>
        </p:nvSpPr>
        <p:spPr>
          <a:xfrm>
            <a:off x="6635234" y="3028831"/>
            <a:ext cx="4017288" cy="276225"/>
          </a:xfrm>
          <a:prstGeom prst="rect">
            <a:avLst/>
          </a:prstGeom>
          <a:noFill/>
          <a:ln/>
        </p:spPr>
        <p:txBody>
          <a:bodyPr wrap="none" lIns="0" tIns="0" rIns="0" bIns="0" rtlCol="0" anchor="t"/>
          <a:lstStyle/>
          <a:p>
            <a:pPr marL="0" indent="0" algn="ctr">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Phase 3: Broader Asset Class Coverage</a:t>
            </a:r>
            <a:endParaRPr lang="en-US" sz="1700" dirty="0"/>
          </a:p>
        </p:txBody>
      </p:sp>
      <p:sp>
        <p:nvSpPr>
          <p:cNvPr id="20" name="Text 18"/>
          <p:cNvSpPr/>
          <p:nvPr/>
        </p:nvSpPr>
        <p:spPr>
          <a:xfrm>
            <a:off x="6309479" y="3424357"/>
            <a:ext cx="4668917" cy="954762"/>
          </a:xfrm>
          <a:prstGeom prst="rect">
            <a:avLst/>
          </a:prstGeom>
          <a:noFill/>
          <a:ln/>
        </p:spPr>
        <p:txBody>
          <a:bodyPr wrap="square" lIns="0" tIns="0" rIns="0" bIns="0" rtlCol="0" anchor="t"/>
          <a:lstStyle/>
          <a:p>
            <a:pPr marL="0" indent="0" algn="ctr">
              <a:lnSpc>
                <a:spcPts val="2500"/>
              </a:lnSpc>
              <a:buNone/>
            </a:pPr>
            <a:r>
              <a:rPr lang="en-US" sz="1550" dirty="0">
                <a:solidFill>
                  <a:srgbClr val="E0E4E6"/>
                </a:solidFill>
                <a:latin typeface="Barlow" pitchFamily="34" charset="0"/>
                <a:ea typeface="Barlow" pitchFamily="34" charset="-122"/>
                <a:cs typeface="Barlow" pitchFamily="34" charset="-120"/>
              </a:rPr>
              <a:t>Expanding the platform's capabilities to cover a wider range of asset classes, including private credit, real estate, and structured finance.</a:t>
            </a:r>
            <a:endParaRPr lang="en-US" sz="1550" dirty="0"/>
          </a:p>
        </p:txBody>
      </p:sp>
      <p:sp>
        <p:nvSpPr>
          <p:cNvPr id="21" name="Shape 19"/>
          <p:cNvSpPr/>
          <p:nvPr/>
        </p:nvSpPr>
        <p:spPr>
          <a:xfrm>
            <a:off x="11289983" y="5174635"/>
            <a:ext cx="22860" cy="596741"/>
          </a:xfrm>
          <a:prstGeom prst="roundRect">
            <a:avLst>
              <a:gd name="adj" fmla="val 1305224"/>
            </a:avLst>
          </a:prstGeom>
          <a:solidFill>
            <a:srgbClr val="091231"/>
          </a:solidFill>
          <a:ln/>
        </p:spPr>
      </p:sp>
      <p:sp>
        <p:nvSpPr>
          <p:cNvPr id="22" name="Shape 20"/>
          <p:cNvSpPr/>
          <p:nvPr/>
        </p:nvSpPr>
        <p:spPr>
          <a:xfrm>
            <a:off x="11077694" y="4950916"/>
            <a:ext cx="447556" cy="447556"/>
          </a:xfrm>
          <a:prstGeom prst="roundRect">
            <a:avLst>
              <a:gd name="adj" fmla="val 66667"/>
            </a:avLst>
          </a:prstGeom>
          <a:solidFill>
            <a:srgbClr val="0A081B"/>
          </a:solidFill>
          <a:ln w="22860">
            <a:solidFill>
              <a:srgbClr val="091231"/>
            </a:solidFill>
            <a:prstDash val="solid"/>
          </a:ln>
        </p:spPr>
      </p:sp>
      <p:sp>
        <p:nvSpPr>
          <p:cNvPr id="23" name="Text 21"/>
          <p:cNvSpPr/>
          <p:nvPr/>
        </p:nvSpPr>
        <p:spPr>
          <a:xfrm>
            <a:off x="11168836" y="5008900"/>
            <a:ext cx="265152" cy="331470"/>
          </a:xfrm>
          <a:prstGeom prst="rect">
            <a:avLst/>
          </a:prstGeom>
          <a:noFill/>
          <a:ln/>
        </p:spPr>
        <p:txBody>
          <a:bodyPr wrap="none" lIns="0" tIns="0" rIns="0" bIns="0" rtlCol="0" anchor="t"/>
          <a:lstStyle/>
          <a:p>
            <a:pPr marL="0" indent="0" algn="ctr">
              <a:lnSpc>
                <a:spcPts val="2050"/>
              </a:lnSpc>
              <a:buNone/>
            </a:pPr>
            <a:r>
              <a:rPr lang="en-US" sz="2050" b="1" dirty="0">
                <a:solidFill>
                  <a:srgbClr val="E0E4E6"/>
                </a:solidFill>
                <a:latin typeface="Spline Sans Bold" pitchFamily="34" charset="0"/>
                <a:ea typeface="Spline Sans Bold" pitchFamily="34" charset="-122"/>
                <a:cs typeface="Spline Sans Bold" pitchFamily="34" charset="-120"/>
              </a:rPr>
              <a:t>4</a:t>
            </a:r>
            <a:endParaRPr lang="en-US" sz="2050" dirty="0"/>
          </a:p>
        </p:txBody>
      </p:sp>
      <p:sp>
        <p:nvSpPr>
          <p:cNvPr id="24" name="Text 22"/>
          <p:cNvSpPr/>
          <p:nvPr/>
        </p:nvSpPr>
        <p:spPr>
          <a:xfrm>
            <a:off x="8967073" y="5970270"/>
            <a:ext cx="4668917" cy="552450"/>
          </a:xfrm>
          <a:prstGeom prst="rect">
            <a:avLst/>
          </a:prstGeom>
          <a:noFill/>
          <a:ln/>
        </p:spPr>
        <p:txBody>
          <a:bodyPr wrap="square" lIns="0" tIns="0" rIns="0" bIns="0" rtlCol="0" anchor="t"/>
          <a:lstStyle/>
          <a:p>
            <a:pPr marL="0" indent="0" algn="ctr">
              <a:lnSpc>
                <a:spcPts val="2150"/>
              </a:lnSpc>
              <a:buNone/>
            </a:pPr>
            <a:r>
              <a:rPr lang="en-US" sz="1700" b="1" dirty="0">
                <a:solidFill>
                  <a:srgbClr val="E0E4E6"/>
                </a:solidFill>
                <a:latin typeface="Spline Sans Bold" pitchFamily="34" charset="0"/>
                <a:ea typeface="Spline Sans Bold" pitchFamily="34" charset="-122"/>
                <a:cs typeface="Spline Sans Bold" pitchFamily="34" charset="-120"/>
              </a:rPr>
              <a:t>Phase 4: Blockchain &amp; Decentralized Finance (DeFi)</a:t>
            </a:r>
            <a:endParaRPr lang="en-US" sz="1700" dirty="0"/>
          </a:p>
        </p:txBody>
      </p:sp>
      <p:sp>
        <p:nvSpPr>
          <p:cNvPr id="25" name="Text 23"/>
          <p:cNvSpPr/>
          <p:nvPr/>
        </p:nvSpPr>
        <p:spPr>
          <a:xfrm>
            <a:off x="8967073" y="6642021"/>
            <a:ext cx="4668917" cy="954762"/>
          </a:xfrm>
          <a:prstGeom prst="rect">
            <a:avLst/>
          </a:prstGeom>
          <a:noFill/>
          <a:ln/>
        </p:spPr>
        <p:txBody>
          <a:bodyPr wrap="square" lIns="0" tIns="0" rIns="0" bIns="0" rtlCol="0" anchor="t"/>
          <a:lstStyle/>
          <a:p>
            <a:pPr marL="0" indent="0" algn="ctr">
              <a:lnSpc>
                <a:spcPts val="2500"/>
              </a:lnSpc>
              <a:buNone/>
            </a:pPr>
            <a:r>
              <a:rPr lang="en-US" sz="1550" dirty="0">
                <a:solidFill>
                  <a:srgbClr val="E0E4E6"/>
                </a:solidFill>
                <a:latin typeface="Barlow" pitchFamily="34" charset="0"/>
                <a:ea typeface="Barlow" pitchFamily="34" charset="-122"/>
                <a:cs typeface="Barlow" pitchFamily="34" charset="-120"/>
              </a:rPr>
              <a:t>Exploring integration with blockchain technologies and DeFi protocols to offer decentralized credit risk assessment and real-time smart contract monitoring.</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6C2D0-01E5-4594-A558-470E2FE65509}"/>
              </a:ext>
            </a:extLst>
          </p:cNvPr>
          <p:cNvPicPr>
            <a:picLocks noChangeAspect="1"/>
          </p:cNvPicPr>
          <p:nvPr/>
        </p:nvPicPr>
        <p:blipFill>
          <a:blip r:embed="rId2"/>
          <a:stretch>
            <a:fillRect/>
          </a:stretch>
        </p:blipFill>
        <p:spPr>
          <a:xfrm>
            <a:off x="7650865" y="111428"/>
            <a:ext cx="6904769" cy="4238769"/>
          </a:xfrm>
          <a:prstGeom prst="rect">
            <a:avLst/>
          </a:prstGeom>
        </p:spPr>
      </p:pic>
      <p:pic>
        <p:nvPicPr>
          <p:cNvPr id="5" name="Picture 4">
            <a:extLst>
              <a:ext uri="{FF2B5EF4-FFF2-40B4-BE49-F238E27FC236}">
                <a16:creationId xmlns:a16="http://schemas.microsoft.com/office/drawing/2014/main" id="{BEB6A23C-8C6A-5A61-072D-D626F7B57153}"/>
              </a:ext>
            </a:extLst>
          </p:cNvPr>
          <p:cNvPicPr>
            <a:picLocks noChangeAspect="1"/>
          </p:cNvPicPr>
          <p:nvPr/>
        </p:nvPicPr>
        <p:blipFill>
          <a:blip r:embed="rId3"/>
          <a:stretch>
            <a:fillRect/>
          </a:stretch>
        </p:blipFill>
        <p:spPr>
          <a:xfrm>
            <a:off x="74765" y="14927"/>
            <a:ext cx="7535590" cy="4238769"/>
          </a:xfrm>
          <a:prstGeom prst="rect">
            <a:avLst/>
          </a:prstGeom>
        </p:spPr>
      </p:pic>
      <p:pic>
        <p:nvPicPr>
          <p:cNvPr id="7" name="Picture 6">
            <a:extLst>
              <a:ext uri="{FF2B5EF4-FFF2-40B4-BE49-F238E27FC236}">
                <a16:creationId xmlns:a16="http://schemas.microsoft.com/office/drawing/2014/main" id="{9A6D0E45-2A4E-4675-25B4-E66E9D38C618}"/>
              </a:ext>
            </a:extLst>
          </p:cNvPr>
          <p:cNvPicPr>
            <a:picLocks noChangeAspect="1"/>
          </p:cNvPicPr>
          <p:nvPr/>
        </p:nvPicPr>
        <p:blipFill>
          <a:blip r:embed="rId4"/>
          <a:stretch>
            <a:fillRect/>
          </a:stretch>
        </p:blipFill>
        <p:spPr>
          <a:xfrm>
            <a:off x="34256" y="4253696"/>
            <a:ext cx="7477714" cy="4082511"/>
          </a:xfrm>
          <a:prstGeom prst="rect">
            <a:avLst/>
          </a:prstGeom>
        </p:spPr>
      </p:pic>
      <p:pic>
        <p:nvPicPr>
          <p:cNvPr id="9" name="Picture 8">
            <a:extLst>
              <a:ext uri="{FF2B5EF4-FFF2-40B4-BE49-F238E27FC236}">
                <a16:creationId xmlns:a16="http://schemas.microsoft.com/office/drawing/2014/main" id="{DB59BA00-0997-93E5-87AD-80DBC4C87018}"/>
              </a:ext>
            </a:extLst>
          </p:cNvPr>
          <p:cNvPicPr>
            <a:picLocks noChangeAspect="1"/>
          </p:cNvPicPr>
          <p:nvPr/>
        </p:nvPicPr>
        <p:blipFill>
          <a:blip r:embed="rId5"/>
          <a:stretch>
            <a:fillRect/>
          </a:stretch>
        </p:blipFill>
        <p:spPr>
          <a:xfrm>
            <a:off x="7569843" y="4253696"/>
            <a:ext cx="7257797" cy="4082511"/>
          </a:xfrm>
          <a:prstGeom prst="rect">
            <a:avLst/>
          </a:prstGeom>
        </p:spPr>
      </p:pic>
    </p:spTree>
    <p:extLst>
      <p:ext uri="{BB962C8B-B14F-4D97-AF65-F5344CB8AC3E}">
        <p14:creationId xmlns:p14="http://schemas.microsoft.com/office/powerpoint/2010/main" val="152151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85F0B-FC26-EE24-1048-62A45AC7AA7D}"/>
              </a:ext>
            </a:extLst>
          </p:cNvPr>
          <p:cNvPicPr>
            <a:picLocks noChangeAspect="1"/>
          </p:cNvPicPr>
          <p:nvPr/>
        </p:nvPicPr>
        <p:blipFill>
          <a:blip r:embed="rId2"/>
          <a:stretch>
            <a:fillRect/>
          </a:stretch>
        </p:blipFill>
        <p:spPr>
          <a:xfrm>
            <a:off x="0" y="4199440"/>
            <a:ext cx="7164729" cy="4030160"/>
          </a:xfrm>
          <a:prstGeom prst="rect">
            <a:avLst/>
          </a:prstGeom>
        </p:spPr>
      </p:pic>
      <p:pic>
        <p:nvPicPr>
          <p:cNvPr id="5" name="Picture 4">
            <a:extLst>
              <a:ext uri="{FF2B5EF4-FFF2-40B4-BE49-F238E27FC236}">
                <a16:creationId xmlns:a16="http://schemas.microsoft.com/office/drawing/2014/main" id="{F3B31997-F3A8-32E0-5E94-DF69725D7DFE}"/>
              </a:ext>
            </a:extLst>
          </p:cNvPr>
          <p:cNvPicPr>
            <a:picLocks noChangeAspect="1"/>
          </p:cNvPicPr>
          <p:nvPr/>
        </p:nvPicPr>
        <p:blipFill>
          <a:blip r:embed="rId3"/>
          <a:stretch>
            <a:fillRect/>
          </a:stretch>
        </p:blipFill>
        <p:spPr>
          <a:xfrm>
            <a:off x="7314729" y="4180160"/>
            <a:ext cx="7164729" cy="4030160"/>
          </a:xfrm>
          <a:prstGeom prst="rect">
            <a:avLst/>
          </a:prstGeom>
        </p:spPr>
      </p:pic>
      <p:pic>
        <p:nvPicPr>
          <p:cNvPr id="7" name="Picture 6">
            <a:extLst>
              <a:ext uri="{FF2B5EF4-FFF2-40B4-BE49-F238E27FC236}">
                <a16:creationId xmlns:a16="http://schemas.microsoft.com/office/drawing/2014/main" id="{F485DCC1-F9BB-270C-7E2C-35C2685367F9}"/>
              </a:ext>
            </a:extLst>
          </p:cNvPr>
          <p:cNvPicPr>
            <a:picLocks noChangeAspect="1"/>
          </p:cNvPicPr>
          <p:nvPr/>
        </p:nvPicPr>
        <p:blipFill>
          <a:blip r:embed="rId4"/>
          <a:stretch>
            <a:fillRect/>
          </a:stretch>
        </p:blipFill>
        <p:spPr>
          <a:xfrm>
            <a:off x="7164729" y="19280"/>
            <a:ext cx="7546694" cy="4030160"/>
          </a:xfrm>
          <a:prstGeom prst="rect">
            <a:avLst/>
          </a:prstGeom>
        </p:spPr>
      </p:pic>
      <p:pic>
        <p:nvPicPr>
          <p:cNvPr id="9" name="Picture 8">
            <a:extLst>
              <a:ext uri="{FF2B5EF4-FFF2-40B4-BE49-F238E27FC236}">
                <a16:creationId xmlns:a16="http://schemas.microsoft.com/office/drawing/2014/main" id="{0C5F6D37-DB83-6DAB-6555-3AFA6DC145C7}"/>
              </a:ext>
            </a:extLst>
          </p:cNvPr>
          <p:cNvPicPr>
            <a:picLocks noChangeAspect="1"/>
          </p:cNvPicPr>
          <p:nvPr/>
        </p:nvPicPr>
        <p:blipFill>
          <a:blip r:embed="rId5"/>
          <a:stretch>
            <a:fillRect/>
          </a:stretch>
        </p:blipFill>
        <p:spPr>
          <a:xfrm>
            <a:off x="0" y="84640"/>
            <a:ext cx="7164729" cy="4030160"/>
          </a:xfrm>
          <a:prstGeom prst="rect">
            <a:avLst/>
          </a:prstGeom>
        </p:spPr>
      </p:pic>
    </p:spTree>
    <p:extLst>
      <p:ext uri="{BB962C8B-B14F-4D97-AF65-F5344CB8AC3E}">
        <p14:creationId xmlns:p14="http://schemas.microsoft.com/office/powerpoint/2010/main" val="1180389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8CC7CE-4D6A-FD7F-D49E-2DF30BAE7F4A}"/>
              </a:ext>
            </a:extLst>
          </p:cNvPr>
          <p:cNvPicPr>
            <a:picLocks noChangeAspect="1"/>
          </p:cNvPicPr>
          <p:nvPr/>
        </p:nvPicPr>
        <p:blipFill>
          <a:blip r:embed="rId2"/>
          <a:stretch>
            <a:fillRect/>
          </a:stretch>
        </p:blipFill>
        <p:spPr>
          <a:xfrm>
            <a:off x="-121770" y="4114800"/>
            <a:ext cx="7511970" cy="4225483"/>
          </a:xfrm>
          <a:prstGeom prst="rect">
            <a:avLst/>
          </a:prstGeom>
        </p:spPr>
      </p:pic>
      <p:pic>
        <p:nvPicPr>
          <p:cNvPr id="7" name="Picture 6">
            <a:extLst>
              <a:ext uri="{FF2B5EF4-FFF2-40B4-BE49-F238E27FC236}">
                <a16:creationId xmlns:a16="http://schemas.microsoft.com/office/drawing/2014/main" id="{CF357E2E-0F0A-6807-94F4-2A7851C806C3}"/>
              </a:ext>
            </a:extLst>
          </p:cNvPr>
          <p:cNvPicPr>
            <a:picLocks noChangeAspect="1"/>
          </p:cNvPicPr>
          <p:nvPr/>
        </p:nvPicPr>
        <p:blipFill>
          <a:blip r:embed="rId3"/>
          <a:stretch>
            <a:fillRect/>
          </a:stretch>
        </p:blipFill>
        <p:spPr>
          <a:xfrm>
            <a:off x="-121770" y="0"/>
            <a:ext cx="7511970" cy="4225483"/>
          </a:xfrm>
          <a:prstGeom prst="rect">
            <a:avLst/>
          </a:prstGeom>
        </p:spPr>
      </p:pic>
      <p:pic>
        <p:nvPicPr>
          <p:cNvPr id="9" name="Picture 8">
            <a:extLst>
              <a:ext uri="{FF2B5EF4-FFF2-40B4-BE49-F238E27FC236}">
                <a16:creationId xmlns:a16="http://schemas.microsoft.com/office/drawing/2014/main" id="{DE75DDCA-EE9D-880F-AAEB-73D5C31BC6F4}"/>
              </a:ext>
            </a:extLst>
          </p:cNvPr>
          <p:cNvPicPr>
            <a:picLocks noChangeAspect="1"/>
          </p:cNvPicPr>
          <p:nvPr/>
        </p:nvPicPr>
        <p:blipFill>
          <a:blip r:embed="rId4"/>
          <a:stretch>
            <a:fillRect/>
          </a:stretch>
        </p:blipFill>
        <p:spPr>
          <a:xfrm>
            <a:off x="7118430" y="0"/>
            <a:ext cx="7511970" cy="4225483"/>
          </a:xfrm>
          <a:prstGeom prst="rect">
            <a:avLst/>
          </a:prstGeom>
        </p:spPr>
      </p:pic>
      <p:pic>
        <p:nvPicPr>
          <p:cNvPr id="11" name="Picture 10">
            <a:extLst>
              <a:ext uri="{FF2B5EF4-FFF2-40B4-BE49-F238E27FC236}">
                <a16:creationId xmlns:a16="http://schemas.microsoft.com/office/drawing/2014/main" id="{2C941AD0-C6B3-9AEB-97DB-062C742A932B}"/>
              </a:ext>
            </a:extLst>
          </p:cNvPr>
          <p:cNvPicPr>
            <a:picLocks noChangeAspect="1"/>
          </p:cNvPicPr>
          <p:nvPr/>
        </p:nvPicPr>
        <p:blipFill>
          <a:blip r:embed="rId5"/>
          <a:stretch>
            <a:fillRect/>
          </a:stretch>
        </p:blipFill>
        <p:spPr>
          <a:xfrm>
            <a:off x="7410573" y="4384394"/>
            <a:ext cx="7199453" cy="4049692"/>
          </a:xfrm>
          <a:prstGeom prst="rect">
            <a:avLst/>
          </a:prstGeom>
        </p:spPr>
      </p:pic>
    </p:spTree>
    <p:extLst>
      <p:ext uri="{BB962C8B-B14F-4D97-AF65-F5344CB8AC3E}">
        <p14:creationId xmlns:p14="http://schemas.microsoft.com/office/powerpoint/2010/main" val="2727347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7A25E-0CF1-8657-200A-1302FA2C6C6B}"/>
              </a:ext>
            </a:extLst>
          </p:cNvPr>
          <p:cNvPicPr>
            <a:picLocks noChangeAspect="1"/>
          </p:cNvPicPr>
          <p:nvPr/>
        </p:nvPicPr>
        <p:blipFill>
          <a:blip r:embed="rId2"/>
          <a:stretch>
            <a:fillRect/>
          </a:stretch>
        </p:blipFill>
        <p:spPr>
          <a:xfrm>
            <a:off x="-289368" y="-35556"/>
            <a:ext cx="7859210" cy="4420806"/>
          </a:xfrm>
          <a:prstGeom prst="rect">
            <a:avLst/>
          </a:prstGeom>
        </p:spPr>
      </p:pic>
      <p:pic>
        <p:nvPicPr>
          <p:cNvPr id="5" name="Picture 4">
            <a:extLst>
              <a:ext uri="{FF2B5EF4-FFF2-40B4-BE49-F238E27FC236}">
                <a16:creationId xmlns:a16="http://schemas.microsoft.com/office/drawing/2014/main" id="{F28C27D0-01B9-5989-7DB0-557F569F7E7C}"/>
              </a:ext>
            </a:extLst>
          </p:cNvPr>
          <p:cNvPicPr>
            <a:picLocks noChangeAspect="1"/>
          </p:cNvPicPr>
          <p:nvPr/>
        </p:nvPicPr>
        <p:blipFill>
          <a:blip r:embed="rId3"/>
          <a:stretch>
            <a:fillRect/>
          </a:stretch>
        </p:blipFill>
        <p:spPr>
          <a:xfrm>
            <a:off x="7072132" y="-35556"/>
            <a:ext cx="7859210" cy="4420806"/>
          </a:xfrm>
          <a:prstGeom prst="rect">
            <a:avLst/>
          </a:prstGeom>
        </p:spPr>
      </p:pic>
      <p:pic>
        <p:nvPicPr>
          <p:cNvPr id="7" name="Picture 6">
            <a:extLst>
              <a:ext uri="{FF2B5EF4-FFF2-40B4-BE49-F238E27FC236}">
                <a16:creationId xmlns:a16="http://schemas.microsoft.com/office/drawing/2014/main" id="{716BF95E-C4F0-3341-B831-0889B65FEE53}"/>
              </a:ext>
            </a:extLst>
          </p:cNvPr>
          <p:cNvPicPr>
            <a:picLocks noChangeAspect="1"/>
          </p:cNvPicPr>
          <p:nvPr/>
        </p:nvPicPr>
        <p:blipFill>
          <a:blip r:embed="rId4"/>
          <a:stretch>
            <a:fillRect/>
          </a:stretch>
        </p:blipFill>
        <p:spPr>
          <a:xfrm>
            <a:off x="-544010" y="4114800"/>
            <a:ext cx="8113852" cy="3964800"/>
          </a:xfrm>
          <a:prstGeom prst="rect">
            <a:avLst/>
          </a:prstGeom>
        </p:spPr>
      </p:pic>
      <p:pic>
        <p:nvPicPr>
          <p:cNvPr id="9" name="Picture 8">
            <a:extLst>
              <a:ext uri="{FF2B5EF4-FFF2-40B4-BE49-F238E27FC236}">
                <a16:creationId xmlns:a16="http://schemas.microsoft.com/office/drawing/2014/main" id="{F1A7C398-7C22-E6E6-D84D-42A9F376161E}"/>
              </a:ext>
            </a:extLst>
          </p:cNvPr>
          <p:cNvPicPr>
            <a:picLocks noChangeAspect="1"/>
          </p:cNvPicPr>
          <p:nvPr/>
        </p:nvPicPr>
        <p:blipFill>
          <a:blip r:embed="rId5"/>
          <a:stretch>
            <a:fillRect/>
          </a:stretch>
        </p:blipFill>
        <p:spPr>
          <a:xfrm>
            <a:off x="7569842" y="3808794"/>
            <a:ext cx="7060557" cy="4420806"/>
          </a:xfrm>
          <a:prstGeom prst="rect">
            <a:avLst/>
          </a:prstGeom>
        </p:spPr>
      </p:pic>
    </p:spTree>
    <p:extLst>
      <p:ext uri="{BB962C8B-B14F-4D97-AF65-F5344CB8AC3E}">
        <p14:creationId xmlns:p14="http://schemas.microsoft.com/office/powerpoint/2010/main" val="969347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09ABE7-5900-02B1-360C-02497C7A24C8}"/>
              </a:ext>
            </a:extLst>
          </p:cNvPr>
          <p:cNvPicPr>
            <a:picLocks noChangeAspect="1"/>
          </p:cNvPicPr>
          <p:nvPr/>
        </p:nvPicPr>
        <p:blipFill>
          <a:blip r:embed="rId2"/>
          <a:stretch>
            <a:fillRect/>
          </a:stretch>
        </p:blipFill>
        <p:spPr>
          <a:xfrm>
            <a:off x="7095280" y="21669"/>
            <a:ext cx="7535120" cy="4049692"/>
          </a:xfrm>
          <a:prstGeom prst="rect">
            <a:avLst/>
          </a:prstGeom>
        </p:spPr>
      </p:pic>
      <p:pic>
        <p:nvPicPr>
          <p:cNvPr id="7" name="Picture 6">
            <a:extLst>
              <a:ext uri="{FF2B5EF4-FFF2-40B4-BE49-F238E27FC236}">
                <a16:creationId xmlns:a16="http://schemas.microsoft.com/office/drawing/2014/main" id="{AE90D01F-1D80-19B0-9E77-63586B3C3B5E}"/>
              </a:ext>
            </a:extLst>
          </p:cNvPr>
          <p:cNvPicPr>
            <a:picLocks noChangeAspect="1"/>
          </p:cNvPicPr>
          <p:nvPr/>
        </p:nvPicPr>
        <p:blipFill>
          <a:blip r:embed="rId3"/>
          <a:stretch>
            <a:fillRect/>
          </a:stretch>
        </p:blipFill>
        <p:spPr>
          <a:xfrm>
            <a:off x="-104173" y="130216"/>
            <a:ext cx="7199453" cy="4049692"/>
          </a:xfrm>
          <a:prstGeom prst="rect">
            <a:avLst/>
          </a:prstGeom>
        </p:spPr>
      </p:pic>
      <p:pic>
        <p:nvPicPr>
          <p:cNvPr id="9" name="Picture 8">
            <a:extLst>
              <a:ext uri="{FF2B5EF4-FFF2-40B4-BE49-F238E27FC236}">
                <a16:creationId xmlns:a16="http://schemas.microsoft.com/office/drawing/2014/main" id="{8BF5DDBA-7F92-6426-A50A-D3FA2820A74D}"/>
              </a:ext>
            </a:extLst>
          </p:cNvPr>
          <p:cNvPicPr>
            <a:picLocks noChangeAspect="1"/>
          </p:cNvPicPr>
          <p:nvPr/>
        </p:nvPicPr>
        <p:blipFill>
          <a:blip r:embed="rId4"/>
          <a:stretch>
            <a:fillRect/>
          </a:stretch>
        </p:blipFill>
        <p:spPr>
          <a:xfrm>
            <a:off x="5787" y="4179908"/>
            <a:ext cx="7199453" cy="4049692"/>
          </a:xfrm>
          <a:prstGeom prst="rect">
            <a:avLst/>
          </a:prstGeom>
        </p:spPr>
      </p:pic>
      <p:pic>
        <p:nvPicPr>
          <p:cNvPr id="12" name="Picture 11">
            <a:extLst>
              <a:ext uri="{FF2B5EF4-FFF2-40B4-BE49-F238E27FC236}">
                <a16:creationId xmlns:a16="http://schemas.microsoft.com/office/drawing/2014/main" id="{7E860B6A-98F6-82FF-D64F-D7EC3DD67A00}"/>
              </a:ext>
            </a:extLst>
          </p:cNvPr>
          <p:cNvPicPr>
            <a:picLocks noChangeAspect="1"/>
          </p:cNvPicPr>
          <p:nvPr/>
        </p:nvPicPr>
        <p:blipFill>
          <a:blip r:embed="rId5"/>
          <a:stretch>
            <a:fillRect/>
          </a:stretch>
        </p:blipFill>
        <p:spPr>
          <a:xfrm>
            <a:off x="7315200" y="4092012"/>
            <a:ext cx="7511970" cy="4225483"/>
          </a:xfrm>
          <a:prstGeom prst="rect">
            <a:avLst/>
          </a:prstGeom>
        </p:spPr>
      </p:pic>
    </p:spTree>
    <p:extLst>
      <p:ext uri="{BB962C8B-B14F-4D97-AF65-F5344CB8AC3E}">
        <p14:creationId xmlns:p14="http://schemas.microsoft.com/office/powerpoint/2010/main" val="1755847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8A8E2">
              <a:alpha val="85000"/>
            </a:srgbClr>
          </a:solidFill>
          <a:ln/>
        </p:spPr>
      </p:sp>
      <p:sp>
        <p:nvSpPr>
          <p:cNvPr id="4" name="Text 1"/>
          <p:cNvSpPr/>
          <p:nvPr/>
        </p:nvSpPr>
        <p:spPr>
          <a:xfrm>
            <a:off x="881063" y="1702594"/>
            <a:ext cx="9790867" cy="1223724"/>
          </a:xfrm>
          <a:prstGeom prst="rect">
            <a:avLst/>
          </a:prstGeom>
          <a:noFill/>
          <a:ln/>
        </p:spPr>
        <p:txBody>
          <a:bodyPr wrap="none" lIns="0" tIns="0" rIns="0" bIns="0" rtlCol="0" anchor="t"/>
          <a:lstStyle/>
          <a:p>
            <a:pPr marL="0" indent="0" algn="l">
              <a:lnSpc>
                <a:spcPts val="9600"/>
              </a:lnSpc>
              <a:buNone/>
            </a:pPr>
            <a:r>
              <a:rPr lang="en-US" sz="7700" b="1" dirty="0">
                <a:solidFill>
                  <a:srgbClr val="000000"/>
                </a:solidFill>
                <a:latin typeface="Spline Sans Bold" pitchFamily="34" charset="0"/>
                <a:ea typeface="Spline Sans Bold" pitchFamily="34" charset="-122"/>
                <a:cs typeface="Spline Sans Bold" pitchFamily="34" charset="-120"/>
              </a:rPr>
              <a:t>Conclusion</a:t>
            </a:r>
            <a:endParaRPr lang="en-US" sz="7700" dirty="0"/>
          </a:p>
        </p:txBody>
      </p:sp>
      <p:sp>
        <p:nvSpPr>
          <p:cNvPr id="5" name="Text 2"/>
          <p:cNvSpPr/>
          <p:nvPr/>
        </p:nvSpPr>
        <p:spPr>
          <a:xfrm>
            <a:off x="3716536" y="3256717"/>
            <a:ext cx="7197328" cy="489466"/>
          </a:xfrm>
          <a:prstGeom prst="rect">
            <a:avLst/>
          </a:prstGeom>
          <a:noFill/>
          <a:ln/>
        </p:spPr>
        <p:txBody>
          <a:bodyPr wrap="none" lIns="0" tIns="0" rIns="0" bIns="0" rtlCol="0" anchor="t"/>
          <a:lstStyle/>
          <a:p>
            <a:pPr marL="0" indent="0" algn="ctr">
              <a:lnSpc>
                <a:spcPts val="3850"/>
              </a:lnSpc>
              <a:buNone/>
            </a:pPr>
            <a:r>
              <a:rPr lang="en-US" sz="3050" b="1" dirty="0">
                <a:solidFill>
                  <a:srgbClr val="FFFFFF"/>
                </a:solidFill>
                <a:latin typeface="Spline Sans Bold" pitchFamily="34" charset="0"/>
                <a:ea typeface="Spline Sans Bold" pitchFamily="34" charset="-122"/>
                <a:cs typeface="Spline Sans Bold" pitchFamily="34" charset="-120"/>
              </a:rPr>
              <a:t>Driving the Future of Credit Intelligence</a:t>
            </a:r>
            <a:endParaRPr lang="en-US" sz="3050" dirty="0"/>
          </a:p>
        </p:txBody>
      </p:sp>
      <p:sp>
        <p:nvSpPr>
          <p:cNvPr id="6" name="Text 3"/>
          <p:cNvSpPr/>
          <p:nvPr/>
        </p:nvSpPr>
        <p:spPr>
          <a:xfrm>
            <a:off x="881063" y="4076581"/>
            <a:ext cx="12868275" cy="1762125"/>
          </a:xfrm>
          <a:prstGeom prst="rect">
            <a:avLst/>
          </a:prstGeom>
          <a:noFill/>
          <a:ln/>
        </p:spPr>
        <p:txBody>
          <a:bodyPr wrap="square" lIns="0" tIns="0" rIns="0" bIns="0" rtlCol="0" anchor="t"/>
          <a:lstStyle/>
          <a:p>
            <a:pPr marL="0" indent="0" algn="ctr">
              <a:lnSpc>
                <a:spcPts val="3450"/>
              </a:lnSpc>
              <a:buNone/>
            </a:pPr>
            <a:r>
              <a:rPr lang="en-US" sz="2150" dirty="0">
                <a:solidFill>
                  <a:srgbClr val="000000"/>
                </a:solidFill>
                <a:latin typeface="Barlow" pitchFamily="34" charset="0"/>
                <a:ea typeface="Barlow" pitchFamily="34" charset="-122"/>
                <a:cs typeface="Barlow" pitchFamily="34" charset="-120"/>
              </a:rPr>
              <a:t>Our Real-Time Explainable Credit Intelligence Platform is more than just a tool; it's a paradigm shift in how credit risk is understood and managed. By combining speed, transparency, and advanced analytics, we empower stakeholders to make more informed decisions, navigate volatility, and seize opportunities in a rapidly changing global market.</a:t>
            </a:r>
            <a:endParaRPr lang="en-US" sz="2150" dirty="0"/>
          </a:p>
        </p:txBody>
      </p:sp>
      <p:sp>
        <p:nvSpPr>
          <p:cNvPr id="7" name="Text 4"/>
          <p:cNvSpPr/>
          <p:nvPr/>
        </p:nvSpPr>
        <p:spPr>
          <a:xfrm>
            <a:off x="881063" y="6086475"/>
            <a:ext cx="12868275" cy="440531"/>
          </a:xfrm>
          <a:prstGeom prst="rect">
            <a:avLst/>
          </a:prstGeom>
          <a:noFill/>
          <a:ln/>
        </p:spPr>
        <p:txBody>
          <a:bodyPr wrap="none" lIns="0" tIns="0" rIns="0" bIns="0" rtlCol="0" anchor="t"/>
          <a:lstStyle/>
          <a:p>
            <a:pPr marL="0" indent="0" algn="ctr">
              <a:lnSpc>
                <a:spcPts val="3450"/>
              </a:lnSpc>
              <a:buNone/>
            </a:pPr>
            <a:r>
              <a:rPr lang="en-US" sz="2150" dirty="0">
                <a:solidFill>
                  <a:srgbClr val="000000"/>
                </a:solidFill>
                <a:latin typeface="Barlow" pitchFamily="34" charset="0"/>
                <a:ea typeface="Barlow" pitchFamily="34" charset="-122"/>
                <a:cs typeface="Barlow" pitchFamily="34" charset="-120"/>
              </a:rPr>
              <a:t>Join us in shaping a more resilient and insightful financial future.</a:t>
            </a:r>
            <a:endParaRPr lang="en-US" sz="2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80000"/>
            </a:srgbClr>
          </a:solidFill>
          <a:ln/>
        </p:spPr>
      </p:sp>
      <p:sp>
        <p:nvSpPr>
          <p:cNvPr id="4" name="Text 1"/>
          <p:cNvSpPr/>
          <p:nvPr/>
        </p:nvSpPr>
        <p:spPr>
          <a:xfrm>
            <a:off x="881063" y="1224796"/>
            <a:ext cx="6755606" cy="844391"/>
          </a:xfrm>
          <a:prstGeom prst="rect">
            <a:avLst/>
          </a:prstGeom>
          <a:noFill/>
          <a:ln/>
        </p:spPr>
        <p:txBody>
          <a:bodyPr wrap="none" lIns="0" tIns="0" rIns="0" bIns="0" rtlCol="0" anchor="t"/>
          <a:lstStyle/>
          <a:p>
            <a:pPr marL="0" indent="0" algn="l">
              <a:lnSpc>
                <a:spcPts val="6600"/>
              </a:lnSpc>
              <a:buNone/>
            </a:pPr>
            <a:r>
              <a:rPr lang="en-US" sz="5300" b="1" dirty="0">
                <a:solidFill>
                  <a:srgbClr val="F0FCFF"/>
                </a:solidFill>
                <a:latin typeface="Spline Sans Bold" pitchFamily="34" charset="0"/>
                <a:ea typeface="Spline Sans Bold" pitchFamily="34" charset="-122"/>
                <a:cs typeface="Spline Sans Bold" pitchFamily="34" charset="-120"/>
              </a:rPr>
              <a:t>AGENDA</a:t>
            </a:r>
            <a:endParaRPr lang="en-US" sz="5300" dirty="0"/>
          </a:p>
        </p:txBody>
      </p:sp>
      <p:sp>
        <p:nvSpPr>
          <p:cNvPr id="5" name="Text 2"/>
          <p:cNvSpPr/>
          <p:nvPr/>
        </p:nvSpPr>
        <p:spPr>
          <a:xfrm>
            <a:off x="881063" y="2399586"/>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01</a:t>
            </a:r>
            <a:endParaRPr lang="en-US" sz="1700" dirty="0"/>
          </a:p>
        </p:txBody>
      </p:sp>
      <p:sp>
        <p:nvSpPr>
          <p:cNvPr id="6" name="Shape 3"/>
          <p:cNvSpPr/>
          <p:nvPr/>
        </p:nvSpPr>
        <p:spPr>
          <a:xfrm>
            <a:off x="881063" y="2743438"/>
            <a:ext cx="6324005" cy="30480"/>
          </a:xfrm>
          <a:prstGeom prst="rect">
            <a:avLst/>
          </a:prstGeom>
          <a:solidFill>
            <a:srgbClr val="16FFBB"/>
          </a:solidFill>
          <a:ln/>
        </p:spPr>
      </p:sp>
      <p:sp>
        <p:nvSpPr>
          <p:cNvPr id="7" name="Text 4"/>
          <p:cNvSpPr/>
          <p:nvPr/>
        </p:nvSpPr>
        <p:spPr>
          <a:xfrm>
            <a:off x="881063" y="2914531"/>
            <a:ext cx="3546396"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Global Credit Market Overview</a:t>
            </a:r>
            <a:endParaRPr lang="en-US" sz="1900" dirty="0"/>
          </a:p>
        </p:txBody>
      </p:sp>
      <p:sp>
        <p:nvSpPr>
          <p:cNvPr id="8" name="Text 5"/>
          <p:cNvSpPr/>
          <p:nvPr/>
        </p:nvSpPr>
        <p:spPr>
          <a:xfrm>
            <a:off x="7425333" y="2399586"/>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02</a:t>
            </a:r>
            <a:endParaRPr lang="en-US" sz="1700" dirty="0"/>
          </a:p>
        </p:txBody>
      </p:sp>
      <p:sp>
        <p:nvSpPr>
          <p:cNvPr id="9" name="Shape 6"/>
          <p:cNvSpPr/>
          <p:nvPr/>
        </p:nvSpPr>
        <p:spPr>
          <a:xfrm>
            <a:off x="7425333" y="2743438"/>
            <a:ext cx="6324005" cy="30480"/>
          </a:xfrm>
          <a:prstGeom prst="rect">
            <a:avLst/>
          </a:prstGeom>
          <a:solidFill>
            <a:srgbClr val="29DDDA"/>
          </a:solidFill>
          <a:ln/>
        </p:spPr>
      </p:sp>
      <p:sp>
        <p:nvSpPr>
          <p:cNvPr id="10" name="Text 7"/>
          <p:cNvSpPr/>
          <p:nvPr/>
        </p:nvSpPr>
        <p:spPr>
          <a:xfrm>
            <a:off x="7425333" y="2914531"/>
            <a:ext cx="257472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The Current Challenge</a:t>
            </a:r>
            <a:endParaRPr lang="en-US" sz="1900" dirty="0"/>
          </a:p>
        </p:txBody>
      </p:sp>
      <p:sp>
        <p:nvSpPr>
          <p:cNvPr id="11" name="Text 8"/>
          <p:cNvSpPr/>
          <p:nvPr/>
        </p:nvSpPr>
        <p:spPr>
          <a:xfrm>
            <a:off x="881063" y="3605927"/>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03</a:t>
            </a:r>
            <a:endParaRPr lang="en-US" sz="1700" dirty="0"/>
          </a:p>
        </p:txBody>
      </p:sp>
      <p:sp>
        <p:nvSpPr>
          <p:cNvPr id="12" name="Shape 9"/>
          <p:cNvSpPr/>
          <p:nvPr/>
        </p:nvSpPr>
        <p:spPr>
          <a:xfrm>
            <a:off x="881063" y="3949779"/>
            <a:ext cx="6324005" cy="30480"/>
          </a:xfrm>
          <a:prstGeom prst="rect">
            <a:avLst/>
          </a:prstGeom>
          <a:solidFill>
            <a:srgbClr val="37A7E7"/>
          </a:solidFill>
          <a:ln/>
        </p:spPr>
      </p:sp>
      <p:sp>
        <p:nvSpPr>
          <p:cNvPr id="13" name="Text 10"/>
          <p:cNvSpPr/>
          <p:nvPr/>
        </p:nvSpPr>
        <p:spPr>
          <a:xfrm>
            <a:off x="881063" y="4120872"/>
            <a:ext cx="3019544"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Our Solution: The Platform</a:t>
            </a:r>
            <a:endParaRPr lang="en-US" sz="1900" dirty="0"/>
          </a:p>
        </p:txBody>
      </p:sp>
      <p:sp>
        <p:nvSpPr>
          <p:cNvPr id="14" name="Text 11"/>
          <p:cNvSpPr/>
          <p:nvPr/>
        </p:nvSpPr>
        <p:spPr>
          <a:xfrm>
            <a:off x="7425333" y="3605927"/>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04</a:t>
            </a:r>
            <a:endParaRPr lang="en-US" sz="1700" dirty="0"/>
          </a:p>
        </p:txBody>
      </p:sp>
      <p:sp>
        <p:nvSpPr>
          <p:cNvPr id="15" name="Shape 12"/>
          <p:cNvSpPr/>
          <p:nvPr/>
        </p:nvSpPr>
        <p:spPr>
          <a:xfrm>
            <a:off x="7425333" y="3949779"/>
            <a:ext cx="6324005" cy="30480"/>
          </a:xfrm>
          <a:prstGeom prst="rect">
            <a:avLst/>
          </a:prstGeom>
          <a:solidFill>
            <a:srgbClr val="091231"/>
          </a:solidFill>
          <a:ln/>
        </p:spPr>
      </p:sp>
      <p:sp>
        <p:nvSpPr>
          <p:cNvPr id="16" name="Text 13"/>
          <p:cNvSpPr/>
          <p:nvPr/>
        </p:nvSpPr>
        <p:spPr>
          <a:xfrm>
            <a:off x="7425333" y="4120872"/>
            <a:ext cx="2527578"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Platform Architecture</a:t>
            </a:r>
            <a:endParaRPr lang="en-US" sz="1900" dirty="0"/>
          </a:p>
        </p:txBody>
      </p:sp>
      <p:sp>
        <p:nvSpPr>
          <p:cNvPr id="17" name="Text 14"/>
          <p:cNvSpPr/>
          <p:nvPr/>
        </p:nvSpPr>
        <p:spPr>
          <a:xfrm>
            <a:off x="881063" y="4812268"/>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05</a:t>
            </a:r>
            <a:endParaRPr lang="en-US" sz="1700" dirty="0"/>
          </a:p>
        </p:txBody>
      </p:sp>
      <p:sp>
        <p:nvSpPr>
          <p:cNvPr id="18" name="Shape 15"/>
          <p:cNvSpPr/>
          <p:nvPr/>
        </p:nvSpPr>
        <p:spPr>
          <a:xfrm>
            <a:off x="881063" y="5156121"/>
            <a:ext cx="6324005" cy="30480"/>
          </a:xfrm>
          <a:prstGeom prst="rect">
            <a:avLst/>
          </a:prstGeom>
          <a:solidFill>
            <a:srgbClr val="16FFBB"/>
          </a:solidFill>
          <a:ln/>
        </p:spPr>
      </p:sp>
      <p:sp>
        <p:nvSpPr>
          <p:cNvPr id="19" name="Text 16"/>
          <p:cNvSpPr/>
          <p:nvPr/>
        </p:nvSpPr>
        <p:spPr>
          <a:xfrm>
            <a:off x="881063" y="5327213"/>
            <a:ext cx="2464594"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Innovation Highlights</a:t>
            </a:r>
            <a:endParaRPr lang="en-US" sz="1900" dirty="0"/>
          </a:p>
        </p:txBody>
      </p:sp>
      <p:sp>
        <p:nvSpPr>
          <p:cNvPr id="20" name="Text 17"/>
          <p:cNvSpPr/>
          <p:nvPr/>
        </p:nvSpPr>
        <p:spPr>
          <a:xfrm>
            <a:off x="7425333" y="4812268"/>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06</a:t>
            </a:r>
            <a:endParaRPr lang="en-US" sz="1700" dirty="0"/>
          </a:p>
        </p:txBody>
      </p:sp>
      <p:sp>
        <p:nvSpPr>
          <p:cNvPr id="21" name="Shape 18"/>
          <p:cNvSpPr/>
          <p:nvPr/>
        </p:nvSpPr>
        <p:spPr>
          <a:xfrm>
            <a:off x="7425333" y="5156121"/>
            <a:ext cx="6324005" cy="30480"/>
          </a:xfrm>
          <a:prstGeom prst="rect">
            <a:avLst/>
          </a:prstGeom>
          <a:solidFill>
            <a:srgbClr val="29DDDA"/>
          </a:solidFill>
          <a:ln/>
        </p:spPr>
      </p:sp>
      <p:sp>
        <p:nvSpPr>
          <p:cNvPr id="22" name="Text 19"/>
          <p:cNvSpPr/>
          <p:nvPr/>
        </p:nvSpPr>
        <p:spPr>
          <a:xfrm>
            <a:off x="7425333" y="5327213"/>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Expected Impact</a:t>
            </a:r>
            <a:endParaRPr lang="en-US" sz="1900" dirty="0"/>
          </a:p>
        </p:txBody>
      </p:sp>
      <p:sp>
        <p:nvSpPr>
          <p:cNvPr id="23" name="Text 20"/>
          <p:cNvSpPr/>
          <p:nvPr/>
        </p:nvSpPr>
        <p:spPr>
          <a:xfrm>
            <a:off x="881063" y="6018609"/>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07</a:t>
            </a:r>
            <a:endParaRPr lang="en-US" sz="1700" dirty="0"/>
          </a:p>
        </p:txBody>
      </p:sp>
      <p:sp>
        <p:nvSpPr>
          <p:cNvPr id="24" name="Shape 21"/>
          <p:cNvSpPr/>
          <p:nvPr/>
        </p:nvSpPr>
        <p:spPr>
          <a:xfrm>
            <a:off x="881063" y="6362462"/>
            <a:ext cx="6324005" cy="30480"/>
          </a:xfrm>
          <a:prstGeom prst="rect">
            <a:avLst/>
          </a:prstGeom>
          <a:solidFill>
            <a:srgbClr val="37A7E7"/>
          </a:solidFill>
          <a:ln/>
        </p:spPr>
      </p:sp>
      <p:sp>
        <p:nvSpPr>
          <p:cNvPr id="25" name="Text 22"/>
          <p:cNvSpPr/>
          <p:nvPr/>
        </p:nvSpPr>
        <p:spPr>
          <a:xfrm>
            <a:off x="881063" y="6533555"/>
            <a:ext cx="2495431"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Future Scope &amp; Vision</a:t>
            </a:r>
            <a:endParaRPr lang="en-US" sz="1900" dirty="0"/>
          </a:p>
        </p:txBody>
      </p:sp>
      <p:sp>
        <p:nvSpPr>
          <p:cNvPr id="26" name="Text 23"/>
          <p:cNvSpPr/>
          <p:nvPr/>
        </p:nvSpPr>
        <p:spPr>
          <a:xfrm>
            <a:off x="7425333" y="6018609"/>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08</a:t>
            </a:r>
            <a:endParaRPr lang="en-US" sz="1700" dirty="0"/>
          </a:p>
        </p:txBody>
      </p:sp>
      <p:sp>
        <p:nvSpPr>
          <p:cNvPr id="27" name="Shape 24"/>
          <p:cNvSpPr/>
          <p:nvPr/>
        </p:nvSpPr>
        <p:spPr>
          <a:xfrm>
            <a:off x="7425333" y="6362462"/>
            <a:ext cx="6324005" cy="30480"/>
          </a:xfrm>
          <a:prstGeom prst="rect">
            <a:avLst/>
          </a:prstGeom>
          <a:solidFill>
            <a:srgbClr val="091231"/>
          </a:solidFill>
          <a:ln/>
        </p:spPr>
      </p:sp>
      <p:sp>
        <p:nvSpPr>
          <p:cNvPr id="28" name="Text 25"/>
          <p:cNvSpPr/>
          <p:nvPr/>
        </p:nvSpPr>
        <p:spPr>
          <a:xfrm>
            <a:off x="7425333" y="6533555"/>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Conclusion &amp; Q&amp;A</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81063" y="701754"/>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F2B42D"/>
                </a:solidFill>
                <a:latin typeface="Spline Sans Bold" pitchFamily="34" charset="0"/>
                <a:ea typeface="Spline Sans Bold" pitchFamily="34" charset="-122"/>
                <a:cs typeface="Spline Sans Bold" pitchFamily="34" charset="-120"/>
              </a:rPr>
              <a:t>AGENDA</a:t>
            </a:r>
            <a:endParaRPr lang="en-US" sz="1900" dirty="0"/>
          </a:p>
        </p:txBody>
      </p:sp>
      <p:sp>
        <p:nvSpPr>
          <p:cNvPr id="3" name="Text 1"/>
          <p:cNvSpPr/>
          <p:nvPr/>
        </p:nvSpPr>
        <p:spPr>
          <a:xfrm>
            <a:off x="881063" y="1228011"/>
            <a:ext cx="10328553" cy="844391"/>
          </a:xfrm>
          <a:prstGeom prst="rect">
            <a:avLst/>
          </a:prstGeom>
          <a:noFill/>
          <a:ln/>
        </p:spPr>
        <p:txBody>
          <a:bodyPr wrap="none" lIns="0" tIns="0" rIns="0" bIns="0" rtlCol="0" anchor="t"/>
          <a:lstStyle/>
          <a:p>
            <a:pPr marL="0" indent="0" algn="l">
              <a:lnSpc>
                <a:spcPts val="6600"/>
              </a:lnSpc>
              <a:buNone/>
            </a:pPr>
            <a:r>
              <a:rPr lang="en-US" sz="5300" b="1" dirty="0">
                <a:solidFill>
                  <a:srgbClr val="F0FCFF"/>
                </a:solidFill>
                <a:latin typeface="Spline Sans Bold" pitchFamily="34" charset="0"/>
                <a:ea typeface="Spline Sans Bold" pitchFamily="34" charset="-122"/>
                <a:cs typeface="Spline Sans Bold" pitchFamily="34" charset="-120"/>
              </a:rPr>
              <a:t>Navigating the Credit Landscape</a:t>
            </a:r>
            <a:endParaRPr lang="en-US" sz="5300" dirty="0"/>
          </a:p>
        </p:txBody>
      </p:sp>
      <p:sp>
        <p:nvSpPr>
          <p:cNvPr id="4" name="Text 2"/>
          <p:cNvSpPr/>
          <p:nvPr/>
        </p:nvSpPr>
        <p:spPr>
          <a:xfrm>
            <a:off x="881063" y="2402800"/>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This presentation will guide you through the current state of global credit markets, the limitations of traditional approaches, and how our innovative platform provides a superior solution for dynamic credit intelligence.</a:t>
            </a:r>
            <a:endParaRPr lang="en-US" sz="1700" dirty="0"/>
          </a:p>
        </p:txBody>
      </p:sp>
      <p:sp>
        <p:nvSpPr>
          <p:cNvPr id="5" name="Text 3"/>
          <p:cNvSpPr/>
          <p:nvPr/>
        </p:nvSpPr>
        <p:spPr>
          <a:xfrm>
            <a:off x="881063" y="3355419"/>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01</a:t>
            </a:r>
            <a:endParaRPr lang="en-US" sz="1700" dirty="0"/>
          </a:p>
        </p:txBody>
      </p:sp>
      <p:sp>
        <p:nvSpPr>
          <p:cNvPr id="6" name="Shape 4"/>
          <p:cNvSpPr/>
          <p:nvPr/>
        </p:nvSpPr>
        <p:spPr>
          <a:xfrm>
            <a:off x="881063" y="3699272"/>
            <a:ext cx="4142542" cy="30480"/>
          </a:xfrm>
          <a:prstGeom prst="rect">
            <a:avLst/>
          </a:prstGeom>
          <a:solidFill>
            <a:srgbClr val="16FFBB"/>
          </a:solidFill>
          <a:ln/>
        </p:spPr>
      </p:sp>
      <p:sp>
        <p:nvSpPr>
          <p:cNvPr id="7" name="Text 5"/>
          <p:cNvSpPr/>
          <p:nvPr/>
        </p:nvSpPr>
        <p:spPr>
          <a:xfrm>
            <a:off x="881063" y="3870365"/>
            <a:ext cx="2938582"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The Global Credit Context</a:t>
            </a:r>
            <a:endParaRPr lang="en-US" sz="1900" dirty="0"/>
          </a:p>
        </p:txBody>
      </p:sp>
      <p:sp>
        <p:nvSpPr>
          <p:cNvPr id="8" name="Text 6"/>
          <p:cNvSpPr/>
          <p:nvPr/>
        </p:nvSpPr>
        <p:spPr>
          <a:xfrm>
            <a:off x="881063" y="4308515"/>
            <a:ext cx="4142542"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Understanding the complexities and rapid shifts in today's credit markets.</a:t>
            </a:r>
            <a:endParaRPr lang="en-US" sz="1700" dirty="0"/>
          </a:p>
        </p:txBody>
      </p:sp>
      <p:sp>
        <p:nvSpPr>
          <p:cNvPr id="9" name="Text 7"/>
          <p:cNvSpPr/>
          <p:nvPr/>
        </p:nvSpPr>
        <p:spPr>
          <a:xfrm>
            <a:off x="5243870" y="3355419"/>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02</a:t>
            </a:r>
            <a:endParaRPr lang="en-US" sz="1700" dirty="0"/>
          </a:p>
        </p:txBody>
      </p:sp>
      <p:sp>
        <p:nvSpPr>
          <p:cNvPr id="10" name="Shape 8"/>
          <p:cNvSpPr/>
          <p:nvPr/>
        </p:nvSpPr>
        <p:spPr>
          <a:xfrm>
            <a:off x="5243870" y="3699272"/>
            <a:ext cx="4142542" cy="30480"/>
          </a:xfrm>
          <a:prstGeom prst="rect">
            <a:avLst/>
          </a:prstGeom>
          <a:solidFill>
            <a:srgbClr val="29DDDA"/>
          </a:solidFill>
          <a:ln/>
        </p:spPr>
      </p:sp>
      <p:sp>
        <p:nvSpPr>
          <p:cNvPr id="11" name="Text 9"/>
          <p:cNvSpPr/>
          <p:nvPr/>
        </p:nvSpPr>
        <p:spPr>
          <a:xfrm>
            <a:off x="5243870" y="3870365"/>
            <a:ext cx="4142542" cy="611981"/>
          </a:xfrm>
          <a:prstGeom prst="rect">
            <a:avLst/>
          </a:prstGeom>
          <a:noFill/>
          <a:ln/>
        </p:spPr>
        <p:txBody>
          <a:bodyPr wrap="squar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Challenges with Traditional Agencies</a:t>
            </a:r>
            <a:endParaRPr lang="en-US" sz="1900" dirty="0"/>
          </a:p>
        </p:txBody>
      </p:sp>
      <p:sp>
        <p:nvSpPr>
          <p:cNvPr id="12" name="Text 10"/>
          <p:cNvSpPr/>
          <p:nvPr/>
        </p:nvSpPr>
        <p:spPr>
          <a:xfrm>
            <a:off x="5243870" y="4614505"/>
            <a:ext cx="4142542"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Identifying the key limitations of existing credit rating methodologies.</a:t>
            </a:r>
            <a:endParaRPr lang="en-US" sz="1700" dirty="0"/>
          </a:p>
        </p:txBody>
      </p:sp>
      <p:sp>
        <p:nvSpPr>
          <p:cNvPr id="13" name="Text 11"/>
          <p:cNvSpPr/>
          <p:nvPr/>
        </p:nvSpPr>
        <p:spPr>
          <a:xfrm>
            <a:off x="9606677" y="3355419"/>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03</a:t>
            </a:r>
            <a:endParaRPr lang="en-US" sz="1700" dirty="0"/>
          </a:p>
        </p:txBody>
      </p:sp>
      <p:sp>
        <p:nvSpPr>
          <p:cNvPr id="14" name="Shape 12"/>
          <p:cNvSpPr/>
          <p:nvPr/>
        </p:nvSpPr>
        <p:spPr>
          <a:xfrm>
            <a:off x="9606677" y="3699272"/>
            <a:ext cx="4142542" cy="30480"/>
          </a:xfrm>
          <a:prstGeom prst="rect">
            <a:avLst/>
          </a:prstGeom>
          <a:solidFill>
            <a:srgbClr val="37A7E7"/>
          </a:solidFill>
          <a:ln/>
        </p:spPr>
      </p:sp>
      <p:sp>
        <p:nvSpPr>
          <p:cNvPr id="15" name="Text 13"/>
          <p:cNvSpPr/>
          <p:nvPr/>
        </p:nvSpPr>
        <p:spPr>
          <a:xfrm>
            <a:off x="9606677" y="3870365"/>
            <a:ext cx="4090868"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The Need for Speed &amp; Transparency</a:t>
            </a:r>
            <a:endParaRPr lang="en-US" sz="1900" dirty="0"/>
          </a:p>
        </p:txBody>
      </p:sp>
      <p:sp>
        <p:nvSpPr>
          <p:cNvPr id="16" name="Text 14"/>
          <p:cNvSpPr/>
          <p:nvPr/>
        </p:nvSpPr>
        <p:spPr>
          <a:xfrm>
            <a:off x="9606677" y="4308515"/>
            <a:ext cx="4142542"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Why real-time, explainable insights are critical for informed decisions.</a:t>
            </a:r>
            <a:endParaRPr lang="en-US" sz="1700" dirty="0"/>
          </a:p>
        </p:txBody>
      </p:sp>
      <p:sp>
        <p:nvSpPr>
          <p:cNvPr id="17" name="Text 15"/>
          <p:cNvSpPr/>
          <p:nvPr/>
        </p:nvSpPr>
        <p:spPr>
          <a:xfrm>
            <a:off x="881063" y="5704761"/>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04</a:t>
            </a:r>
            <a:endParaRPr lang="en-US" sz="1700" dirty="0"/>
          </a:p>
        </p:txBody>
      </p:sp>
      <p:sp>
        <p:nvSpPr>
          <p:cNvPr id="18" name="Shape 16"/>
          <p:cNvSpPr/>
          <p:nvPr/>
        </p:nvSpPr>
        <p:spPr>
          <a:xfrm>
            <a:off x="881063" y="6048613"/>
            <a:ext cx="6323886" cy="30480"/>
          </a:xfrm>
          <a:prstGeom prst="rect">
            <a:avLst/>
          </a:prstGeom>
          <a:solidFill>
            <a:srgbClr val="091231"/>
          </a:solidFill>
          <a:ln/>
        </p:spPr>
      </p:sp>
      <p:sp>
        <p:nvSpPr>
          <p:cNvPr id="19" name="Text 17"/>
          <p:cNvSpPr/>
          <p:nvPr/>
        </p:nvSpPr>
        <p:spPr>
          <a:xfrm>
            <a:off x="881063" y="6219706"/>
            <a:ext cx="268390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Our Innovative Solution</a:t>
            </a:r>
            <a:endParaRPr lang="en-US" sz="1900" dirty="0"/>
          </a:p>
        </p:txBody>
      </p:sp>
      <p:sp>
        <p:nvSpPr>
          <p:cNvPr id="20" name="Text 18"/>
          <p:cNvSpPr/>
          <p:nvPr/>
        </p:nvSpPr>
        <p:spPr>
          <a:xfrm>
            <a:off x="881063" y="6657856"/>
            <a:ext cx="6323886"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Introducing the core components and architecture of our platform.</a:t>
            </a:r>
            <a:endParaRPr lang="en-US" sz="1700" dirty="0"/>
          </a:p>
        </p:txBody>
      </p:sp>
      <p:sp>
        <p:nvSpPr>
          <p:cNvPr id="21" name="Text 19"/>
          <p:cNvSpPr/>
          <p:nvPr/>
        </p:nvSpPr>
        <p:spPr>
          <a:xfrm>
            <a:off x="7425214" y="5704761"/>
            <a:ext cx="220266" cy="275273"/>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Spline Sans Light" pitchFamily="34" charset="0"/>
                <a:ea typeface="Spline Sans Light" pitchFamily="34" charset="-122"/>
                <a:cs typeface="Spline Sans Light" pitchFamily="34" charset="-120"/>
              </a:rPr>
              <a:t>05</a:t>
            </a:r>
            <a:endParaRPr lang="en-US" sz="1700" dirty="0"/>
          </a:p>
        </p:txBody>
      </p:sp>
      <p:sp>
        <p:nvSpPr>
          <p:cNvPr id="22" name="Shape 20"/>
          <p:cNvSpPr/>
          <p:nvPr/>
        </p:nvSpPr>
        <p:spPr>
          <a:xfrm>
            <a:off x="7425214" y="6048613"/>
            <a:ext cx="6324005" cy="30480"/>
          </a:xfrm>
          <a:prstGeom prst="rect">
            <a:avLst/>
          </a:prstGeom>
          <a:solidFill>
            <a:srgbClr val="16FFBB"/>
          </a:solidFill>
          <a:ln/>
        </p:spPr>
      </p:sp>
      <p:sp>
        <p:nvSpPr>
          <p:cNvPr id="23" name="Text 21"/>
          <p:cNvSpPr/>
          <p:nvPr/>
        </p:nvSpPr>
        <p:spPr>
          <a:xfrm>
            <a:off x="7425214" y="6219706"/>
            <a:ext cx="2588062"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Impact &amp; Future Scope</a:t>
            </a:r>
            <a:endParaRPr lang="en-US" sz="1900" dirty="0"/>
          </a:p>
        </p:txBody>
      </p:sp>
      <p:sp>
        <p:nvSpPr>
          <p:cNvPr id="24" name="Text 22"/>
          <p:cNvSpPr/>
          <p:nvPr/>
        </p:nvSpPr>
        <p:spPr>
          <a:xfrm>
            <a:off x="7425214" y="6657856"/>
            <a:ext cx="632400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Exploring the benefits for stakeholders and our vision for the future.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8880" y="776288"/>
            <a:ext cx="2679502" cy="275153"/>
          </a:xfrm>
          <a:prstGeom prst="rect">
            <a:avLst/>
          </a:prstGeom>
          <a:noFill/>
          <a:ln/>
        </p:spPr>
        <p:txBody>
          <a:bodyPr wrap="none" lIns="0" tIns="0" rIns="0" bIns="0" rtlCol="0" anchor="t"/>
          <a:lstStyle/>
          <a:p>
            <a:pPr marL="0" indent="0" algn="l">
              <a:lnSpc>
                <a:spcPts val="2150"/>
              </a:lnSpc>
              <a:buNone/>
            </a:pPr>
            <a:r>
              <a:rPr lang="en-US" sz="1700" b="1" dirty="0">
                <a:solidFill>
                  <a:srgbClr val="D7425E"/>
                </a:solidFill>
                <a:latin typeface="Spline Sans Bold" pitchFamily="34" charset="0"/>
                <a:ea typeface="Spline Sans Bold" pitchFamily="34" charset="-122"/>
                <a:cs typeface="Spline Sans Bold" pitchFamily="34" charset="-120"/>
              </a:rPr>
              <a:t>GLOBAL CREDIT MARKETS</a:t>
            </a:r>
            <a:endParaRPr lang="en-US" sz="1700" dirty="0"/>
          </a:p>
        </p:txBody>
      </p:sp>
      <p:sp>
        <p:nvSpPr>
          <p:cNvPr id="4" name="Text 1"/>
          <p:cNvSpPr/>
          <p:nvPr/>
        </p:nvSpPr>
        <p:spPr>
          <a:xfrm>
            <a:off x="6278880" y="1249561"/>
            <a:ext cx="7559040" cy="1518761"/>
          </a:xfrm>
          <a:prstGeom prst="rect">
            <a:avLst/>
          </a:prstGeom>
          <a:noFill/>
          <a:ln/>
        </p:spPr>
        <p:txBody>
          <a:bodyPr wrap="square" lIns="0" tIns="0" rIns="0" bIns="0" rtlCol="0" anchor="t"/>
          <a:lstStyle/>
          <a:p>
            <a:pPr marL="0" indent="0" algn="l">
              <a:lnSpc>
                <a:spcPts val="5950"/>
              </a:lnSpc>
              <a:buNone/>
            </a:pPr>
            <a:r>
              <a:rPr lang="en-US" sz="4750" b="1" dirty="0">
                <a:solidFill>
                  <a:srgbClr val="F0FCFF"/>
                </a:solidFill>
                <a:latin typeface="Spline Sans Bold" pitchFamily="34" charset="0"/>
                <a:ea typeface="Spline Sans Bold" pitchFamily="34" charset="-122"/>
                <a:cs typeface="Spline Sans Bold" pitchFamily="34" charset="-120"/>
              </a:rPr>
              <a:t>A Landscape of Constant Change</a:t>
            </a:r>
            <a:endParaRPr lang="en-US" sz="4750" dirty="0"/>
          </a:p>
        </p:txBody>
      </p:sp>
      <p:sp>
        <p:nvSpPr>
          <p:cNvPr id="5" name="Text 2"/>
          <p:cNvSpPr/>
          <p:nvPr/>
        </p:nvSpPr>
        <p:spPr>
          <a:xfrm>
            <a:off x="6278880" y="3065502"/>
            <a:ext cx="7559040" cy="1267778"/>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The global credit market is a dynamic and interconnected ecosystem, characterized by rapid shifts, geopolitical influences, and technological advancements. In this environment, maintaining a clear and current understanding of credit risk is not just an advantage, but a necessity for all stakeholders.</a:t>
            </a:r>
            <a:endParaRPr lang="en-US" sz="1550" dirty="0"/>
          </a:p>
        </p:txBody>
      </p:sp>
      <p:sp>
        <p:nvSpPr>
          <p:cNvPr id="6" name="Text 3"/>
          <p:cNvSpPr/>
          <p:nvPr/>
        </p:nvSpPr>
        <p:spPr>
          <a:xfrm>
            <a:off x="6278880" y="4556165"/>
            <a:ext cx="7559040" cy="633889"/>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E0E4E6"/>
                </a:solidFill>
                <a:latin typeface="Barlow" pitchFamily="34" charset="0"/>
                <a:ea typeface="Barlow" pitchFamily="34" charset="-122"/>
                <a:cs typeface="Barlow" pitchFamily="34" charset="-120"/>
              </a:rPr>
              <a:t>Volatility &amp; Complexity:</a:t>
            </a:r>
            <a:r>
              <a:rPr lang="en-US" sz="1550" dirty="0">
                <a:solidFill>
                  <a:srgbClr val="E0E4E6"/>
                </a:solidFill>
                <a:latin typeface="Barlow" pitchFamily="34" charset="0"/>
                <a:ea typeface="Barlow" pitchFamily="34" charset="-122"/>
                <a:cs typeface="Barlow" pitchFamily="34" charset="-120"/>
              </a:rPr>
              <a:t> Markets react instantly to geopolitical events, economic indicators, and corporate news, creating an intricate web of dependencies.</a:t>
            </a:r>
            <a:endParaRPr lang="en-US" sz="1550" dirty="0"/>
          </a:p>
        </p:txBody>
      </p:sp>
      <p:sp>
        <p:nvSpPr>
          <p:cNvPr id="7" name="Text 4"/>
          <p:cNvSpPr/>
          <p:nvPr/>
        </p:nvSpPr>
        <p:spPr>
          <a:xfrm>
            <a:off x="6278880" y="5259348"/>
            <a:ext cx="7559040" cy="633889"/>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E0E4E6"/>
                </a:solidFill>
                <a:latin typeface="Barlow" pitchFamily="34" charset="0"/>
                <a:ea typeface="Barlow" pitchFamily="34" charset="-122"/>
                <a:cs typeface="Barlow" pitchFamily="34" charset="-120"/>
              </a:rPr>
              <a:t>Interconnectedness:</a:t>
            </a:r>
            <a:r>
              <a:rPr lang="en-US" sz="1550" dirty="0">
                <a:solidFill>
                  <a:srgbClr val="E0E4E6"/>
                </a:solidFill>
                <a:latin typeface="Barlow" pitchFamily="34" charset="0"/>
                <a:ea typeface="Barlow" pitchFamily="34" charset="-122"/>
                <a:cs typeface="Barlow" pitchFamily="34" charset="-120"/>
              </a:rPr>
              <a:t> A credit event in one region can rapidly ripple across global portfolios due to interconnected financial systems.</a:t>
            </a:r>
            <a:endParaRPr lang="en-US" sz="1550" dirty="0"/>
          </a:p>
        </p:txBody>
      </p:sp>
      <p:sp>
        <p:nvSpPr>
          <p:cNvPr id="8" name="Text 5"/>
          <p:cNvSpPr/>
          <p:nvPr/>
        </p:nvSpPr>
        <p:spPr>
          <a:xfrm>
            <a:off x="6278880" y="5962531"/>
            <a:ext cx="7559040" cy="633889"/>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E0E4E6"/>
                </a:solidFill>
                <a:latin typeface="Barlow" pitchFamily="34" charset="0"/>
                <a:ea typeface="Barlow" pitchFamily="34" charset="-122"/>
                <a:cs typeface="Barlow" pitchFamily="34" charset="-120"/>
              </a:rPr>
              <a:t>Data Explosion:</a:t>
            </a:r>
            <a:r>
              <a:rPr lang="en-US" sz="1550" dirty="0">
                <a:solidFill>
                  <a:srgbClr val="E0E4E6"/>
                </a:solidFill>
                <a:latin typeface="Barlow" pitchFamily="34" charset="0"/>
                <a:ea typeface="Barlow" pitchFamily="34" charset="-122"/>
                <a:cs typeface="Barlow" pitchFamily="34" charset="-120"/>
              </a:rPr>
              <a:t> The sheer volume and velocity of financial data, from traditional reports to alternative sources, is overwhelming traditional analysis methods.</a:t>
            </a:r>
            <a:endParaRPr lang="en-US" sz="1550" dirty="0"/>
          </a:p>
        </p:txBody>
      </p:sp>
      <p:sp>
        <p:nvSpPr>
          <p:cNvPr id="9" name="Text 6"/>
          <p:cNvSpPr/>
          <p:nvPr/>
        </p:nvSpPr>
        <p:spPr>
          <a:xfrm>
            <a:off x="6278880" y="6819305"/>
            <a:ext cx="7559040" cy="633889"/>
          </a:xfrm>
          <a:prstGeom prst="rect">
            <a:avLst/>
          </a:prstGeom>
          <a:noFill/>
          <a:ln/>
        </p:spPr>
        <p:txBody>
          <a:bodyPr wrap="square" lIns="0" tIns="0" rIns="0" bIns="0" rtlCol="0" anchor="t"/>
          <a:lstStyle/>
          <a:p>
            <a:pPr marL="0" indent="0" algn="l">
              <a:lnSpc>
                <a:spcPts val="2450"/>
              </a:lnSpc>
              <a:buNone/>
            </a:pPr>
            <a:r>
              <a:rPr lang="en-US" sz="1550" dirty="0">
                <a:solidFill>
                  <a:srgbClr val="E0E4E6"/>
                </a:solidFill>
                <a:latin typeface="Barlow" pitchFamily="34" charset="0"/>
                <a:ea typeface="Barlow" pitchFamily="34" charset="-122"/>
                <a:cs typeface="Barlow" pitchFamily="34" charset="-120"/>
              </a:rPr>
              <a:t>Navigating this landscape requires more than just historical data; it demands real-time intelligence that can adapt to unfolding events.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6656" y="596622"/>
            <a:ext cx="2407563" cy="300871"/>
          </a:xfrm>
          <a:prstGeom prst="rect">
            <a:avLst/>
          </a:prstGeom>
          <a:noFill/>
          <a:ln/>
        </p:spPr>
        <p:txBody>
          <a:bodyPr wrap="none" lIns="0" tIns="0" rIns="0" bIns="0" rtlCol="0" anchor="t"/>
          <a:lstStyle/>
          <a:p>
            <a:pPr marL="0" indent="0" algn="l">
              <a:lnSpc>
                <a:spcPts val="2350"/>
              </a:lnSpc>
              <a:buNone/>
            </a:pPr>
            <a:r>
              <a:rPr lang="en-US" sz="1850" b="1" dirty="0">
                <a:solidFill>
                  <a:srgbClr val="DD785E"/>
                </a:solidFill>
                <a:latin typeface="Spline Sans Bold" pitchFamily="34" charset="0"/>
                <a:ea typeface="Spline Sans Bold" pitchFamily="34" charset="-122"/>
                <a:cs typeface="Spline Sans Bold" pitchFamily="34" charset="-120"/>
              </a:rPr>
              <a:t>THE CHALLENGE</a:t>
            </a:r>
            <a:endParaRPr lang="en-US" sz="1850" dirty="0"/>
          </a:p>
        </p:txBody>
      </p:sp>
      <p:sp>
        <p:nvSpPr>
          <p:cNvPr id="3" name="Text 1"/>
          <p:cNvSpPr/>
          <p:nvPr/>
        </p:nvSpPr>
        <p:spPr>
          <a:xfrm>
            <a:off x="866656" y="1114068"/>
            <a:ext cx="12897088" cy="1661160"/>
          </a:xfrm>
          <a:prstGeom prst="rect">
            <a:avLst/>
          </a:prstGeom>
          <a:noFill/>
          <a:ln/>
        </p:spPr>
        <p:txBody>
          <a:bodyPr wrap="square" lIns="0" tIns="0" rIns="0" bIns="0" rtlCol="0" anchor="t"/>
          <a:lstStyle/>
          <a:p>
            <a:pPr marL="0" indent="0" algn="l">
              <a:lnSpc>
                <a:spcPts val="6500"/>
              </a:lnSpc>
              <a:buNone/>
            </a:pPr>
            <a:r>
              <a:rPr lang="en-US" sz="5200" b="1" dirty="0">
                <a:solidFill>
                  <a:srgbClr val="F0FCFF"/>
                </a:solidFill>
                <a:latin typeface="Spline Sans Bold" pitchFamily="34" charset="0"/>
                <a:ea typeface="Spline Sans Bold" pitchFamily="34" charset="-122"/>
                <a:cs typeface="Spline Sans Bold" pitchFamily="34" charset="-120"/>
              </a:rPr>
              <a:t>Limitations of Traditional Rating Agencies</a:t>
            </a:r>
            <a:endParaRPr lang="en-US" sz="5200" dirty="0"/>
          </a:p>
        </p:txBody>
      </p:sp>
      <p:sp>
        <p:nvSpPr>
          <p:cNvPr id="4" name="Text 2"/>
          <p:cNvSpPr/>
          <p:nvPr/>
        </p:nvSpPr>
        <p:spPr>
          <a:xfrm>
            <a:off x="866656" y="3100149"/>
            <a:ext cx="12897088" cy="693420"/>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Despite their foundational role, traditional credit rating agencies often struggle to keep pace with the modern market's demands, presenting significant challenges for investors and regulators.</a:t>
            </a:r>
            <a:endParaRPr lang="en-US" sz="1700" dirty="0"/>
          </a:p>
        </p:txBody>
      </p:sp>
      <p:sp>
        <p:nvSpPr>
          <p:cNvPr id="5" name="Shape 3"/>
          <p:cNvSpPr/>
          <p:nvPr/>
        </p:nvSpPr>
        <p:spPr>
          <a:xfrm>
            <a:off x="866656" y="4037290"/>
            <a:ext cx="4154567" cy="2658428"/>
          </a:xfrm>
          <a:prstGeom prst="roundRect">
            <a:avLst>
              <a:gd name="adj" fmla="val 5503"/>
            </a:avLst>
          </a:prstGeom>
          <a:solidFill>
            <a:srgbClr val="0A081B">
              <a:alpha val="75000"/>
            </a:srgbClr>
          </a:solidFill>
          <a:ln w="30480">
            <a:solidFill>
              <a:srgbClr val="16FFBB"/>
            </a:solidFill>
            <a:prstDash val="solid"/>
          </a:ln>
        </p:spPr>
      </p:sp>
      <p:sp>
        <p:nvSpPr>
          <p:cNvPr id="6" name="Shape 4"/>
          <p:cNvSpPr/>
          <p:nvPr/>
        </p:nvSpPr>
        <p:spPr>
          <a:xfrm>
            <a:off x="836176" y="4037290"/>
            <a:ext cx="121920" cy="2658428"/>
          </a:xfrm>
          <a:prstGeom prst="roundRect">
            <a:avLst>
              <a:gd name="adj" fmla="val 266589"/>
            </a:avLst>
          </a:prstGeom>
          <a:solidFill>
            <a:srgbClr val="16FFBB"/>
          </a:solidFill>
          <a:ln/>
        </p:spPr>
      </p:sp>
      <p:sp>
        <p:nvSpPr>
          <p:cNvPr id="7" name="Text 5"/>
          <p:cNvSpPr/>
          <p:nvPr/>
        </p:nvSpPr>
        <p:spPr>
          <a:xfrm>
            <a:off x="1205151" y="4284345"/>
            <a:ext cx="2407563" cy="300871"/>
          </a:xfrm>
          <a:prstGeom prst="rect">
            <a:avLst/>
          </a:prstGeom>
          <a:noFill/>
          <a:ln/>
        </p:spPr>
        <p:txBody>
          <a:bodyPr wrap="none" lIns="0" tIns="0" rIns="0" bIns="0" rtlCol="0" anchor="t"/>
          <a:lstStyle/>
          <a:p>
            <a:pPr marL="0" indent="0" algn="l">
              <a:lnSpc>
                <a:spcPts val="2350"/>
              </a:lnSpc>
              <a:buNone/>
            </a:pPr>
            <a:r>
              <a:rPr lang="en-US" sz="1850" b="1" dirty="0">
                <a:solidFill>
                  <a:srgbClr val="DD785E"/>
                </a:solidFill>
                <a:latin typeface="Spline Sans Bold" pitchFamily="34" charset="0"/>
                <a:ea typeface="Spline Sans Bold" pitchFamily="34" charset="-122"/>
                <a:cs typeface="Spline Sans Bold" pitchFamily="34" charset="-120"/>
              </a:rPr>
              <a:t>Slow Updates</a:t>
            </a:r>
            <a:endParaRPr lang="en-US" sz="1850" dirty="0"/>
          </a:p>
        </p:txBody>
      </p:sp>
      <p:sp>
        <p:nvSpPr>
          <p:cNvPr id="8" name="Text 6"/>
          <p:cNvSpPr/>
          <p:nvPr/>
        </p:nvSpPr>
        <p:spPr>
          <a:xfrm>
            <a:off x="1205151" y="4715113"/>
            <a:ext cx="3569018" cy="1733550"/>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Ratings are often backward-looking, based on lagging financial statements and quarterly reports, failing to capture real-time market shifts or emerging risks.</a:t>
            </a:r>
            <a:endParaRPr lang="en-US" sz="1700" dirty="0"/>
          </a:p>
        </p:txBody>
      </p:sp>
      <p:sp>
        <p:nvSpPr>
          <p:cNvPr id="9" name="Shape 7"/>
          <p:cNvSpPr/>
          <p:nvPr/>
        </p:nvSpPr>
        <p:spPr>
          <a:xfrm>
            <a:off x="5237798" y="4037290"/>
            <a:ext cx="4154686" cy="2658428"/>
          </a:xfrm>
          <a:prstGeom prst="roundRect">
            <a:avLst>
              <a:gd name="adj" fmla="val 5503"/>
            </a:avLst>
          </a:prstGeom>
          <a:solidFill>
            <a:srgbClr val="0A081B">
              <a:alpha val="75000"/>
            </a:srgbClr>
          </a:solidFill>
          <a:ln w="30480">
            <a:solidFill>
              <a:srgbClr val="29DDDA"/>
            </a:solidFill>
            <a:prstDash val="solid"/>
          </a:ln>
        </p:spPr>
      </p:sp>
      <p:sp>
        <p:nvSpPr>
          <p:cNvPr id="10" name="Shape 8"/>
          <p:cNvSpPr/>
          <p:nvPr/>
        </p:nvSpPr>
        <p:spPr>
          <a:xfrm>
            <a:off x="5207318" y="4037290"/>
            <a:ext cx="121920" cy="2658428"/>
          </a:xfrm>
          <a:prstGeom prst="roundRect">
            <a:avLst>
              <a:gd name="adj" fmla="val 266589"/>
            </a:avLst>
          </a:prstGeom>
          <a:solidFill>
            <a:srgbClr val="29DDDA"/>
          </a:solidFill>
          <a:ln/>
        </p:spPr>
      </p:sp>
      <p:sp>
        <p:nvSpPr>
          <p:cNvPr id="11" name="Text 9"/>
          <p:cNvSpPr/>
          <p:nvPr/>
        </p:nvSpPr>
        <p:spPr>
          <a:xfrm>
            <a:off x="5576292" y="4284345"/>
            <a:ext cx="2419231" cy="300871"/>
          </a:xfrm>
          <a:prstGeom prst="rect">
            <a:avLst/>
          </a:prstGeom>
          <a:noFill/>
          <a:ln/>
        </p:spPr>
        <p:txBody>
          <a:bodyPr wrap="none" lIns="0" tIns="0" rIns="0" bIns="0" rtlCol="0" anchor="t"/>
          <a:lstStyle/>
          <a:p>
            <a:pPr marL="0" indent="0" algn="l">
              <a:lnSpc>
                <a:spcPts val="2350"/>
              </a:lnSpc>
              <a:buNone/>
            </a:pPr>
            <a:r>
              <a:rPr lang="en-US" sz="1850" b="1" dirty="0">
                <a:solidFill>
                  <a:srgbClr val="DD785E"/>
                </a:solidFill>
                <a:latin typeface="Spline Sans Bold" pitchFamily="34" charset="0"/>
                <a:ea typeface="Spline Sans Bold" pitchFamily="34" charset="-122"/>
                <a:cs typeface="Spline Sans Bold" pitchFamily="34" charset="-120"/>
              </a:rPr>
              <a:t>Lack of Transparency</a:t>
            </a:r>
            <a:endParaRPr lang="en-US" sz="1850" dirty="0"/>
          </a:p>
        </p:txBody>
      </p:sp>
      <p:sp>
        <p:nvSpPr>
          <p:cNvPr id="12" name="Text 10"/>
          <p:cNvSpPr/>
          <p:nvPr/>
        </p:nvSpPr>
        <p:spPr>
          <a:xfrm>
            <a:off x="5576292" y="4715113"/>
            <a:ext cx="3569137" cy="1733550"/>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The methodologies behind rating assignments can be opaque, making it difficult for users to understand the underlying rationale or adapt models based on specific risk appetites.</a:t>
            </a:r>
            <a:endParaRPr lang="en-US" sz="1700" dirty="0"/>
          </a:p>
        </p:txBody>
      </p:sp>
      <p:sp>
        <p:nvSpPr>
          <p:cNvPr id="13" name="Shape 11"/>
          <p:cNvSpPr/>
          <p:nvPr/>
        </p:nvSpPr>
        <p:spPr>
          <a:xfrm>
            <a:off x="9609058" y="4037290"/>
            <a:ext cx="4154567" cy="2658428"/>
          </a:xfrm>
          <a:prstGeom prst="roundRect">
            <a:avLst>
              <a:gd name="adj" fmla="val 5503"/>
            </a:avLst>
          </a:prstGeom>
          <a:solidFill>
            <a:srgbClr val="0A081B">
              <a:alpha val="75000"/>
            </a:srgbClr>
          </a:solidFill>
          <a:ln w="30480">
            <a:solidFill>
              <a:srgbClr val="37A7E7"/>
            </a:solidFill>
            <a:prstDash val="solid"/>
          </a:ln>
        </p:spPr>
      </p:sp>
      <p:sp>
        <p:nvSpPr>
          <p:cNvPr id="14" name="Shape 12"/>
          <p:cNvSpPr/>
          <p:nvPr/>
        </p:nvSpPr>
        <p:spPr>
          <a:xfrm>
            <a:off x="9578578" y="4037290"/>
            <a:ext cx="121920" cy="2658428"/>
          </a:xfrm>
          <a:prstGeom prst="roundRect">
            <a:avLst>
              <a:gd name="adj" fmla="val 266589"/>
            </a:avLst>
          </a:prstGeom>
          <a:solidFill>
            <a:srgbClr val="37A7E7"/>
          </a:solidFill>
          <a:ln/>
        </p:spPr>
      </p:sp>
      <p:sp>
        <p:nvSpPr>
          <p:cNvPr id="15" name="Text 13"/>
          <p:cNvSpPr/>
          <p:nvPr/>
        </p:nvSpPr>
        <p:spPr>
          <a:xfrm>
            <a:off x="9947553" y="4284345"/>
            <a:ext cx="2553057" cy="300871"/>
          </a:xfrm>
          <a:prstGeom prst="rect">
            <a:avLst/>
          </a:prstGeom>
          <a:noFill/>
          <a:ln/>
        </p:spPr>
        <p:txBody>
          <a:bodyPr wrap="none" lIns="0" tIns="0" rIns="0" bIns="0" rtlCol="0" anchor="t"/>
          <a:lstStyle/>
          <a:p>
            <a:pPr marL="0" indent="0" algn="l">
              <a:lnSpc>
                <a:spcPts val="2350"/>
              </a:lnSpc>
              <a:buNone/>
            </a:pPr>
            <a:r>
              <a:rPr lang="en-US" sz="1850" b="1" dirty="0">
                <a:solidFill>
                  <a:srgbClr val="DD785E"/>
                </a:solidFill>
                <a:latin typeface="Spline Sans Bold" pitchFamily="34" charset="0"/>
                <a:ea typeface="Spline Sans Bold" pitchFamily="34" charset="-122"/>
                <a:cs typeface="Spline Sans Bold" pitchFamily="34" charset="-120"/>
              </a:rPr>
              <a:t>Lagging Behind Events</a:t>
            </a:r>
            <a:endParaRPr lang="en-US" sz="1850" dirty="0"/>
          </a:p>
        </p:txBody>
      </p:sp>
      <p:sp>
        <p:nvSpPr>
          <p:cNvPr id="16" name="Text 14"/>
          <p:cNvSpPr/>
          <p:nvPr/>
        </p:nvSpPr>
        <p:spPr>
          <a:xfrm>
            <a:off x="9947553" y="4715113"/>
            <a:ext cx="3569018" cy="1733550"/>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By the time a rating change occurs, the market may have already priced in the new information, leading to missed opportunities or unexpected losses for investors.</a:t>
            </a:r>
            <a:endParaRPr lang="en-US" sz="1700" dirty="0"/>
          </a:p>
        </p:txBody>
      </p:sp>
      <p:sp>
        <p:nvSpPr>
          <p:cNvPr id="17" name="Text 15"/>
          <p:cNvSpPr/>
          <p:nvPr/>
        </p:nvSpPr>
        <p:spPr>
          <a:xfrm>
            <a:off x="866656" y="6939439"/>
            <a:ext cx="12897088" cy="693420"/>
          </a:xfrm>
          <a:prstGeom prst="rect">
            <a:avLst/>
          </a:prstGeom>
          <a:noFill/>
          <a:ln/>
        </p:spPr>
        <p:txBody>
          <a:bodyPr wrap="square" lIns="0" tIns="0" rIns="0" bIns="0" rtlCol="0" anchor="t"/>
          <a:lstStyle/>
          <a:p>
            <a:pPr marL="0" indent="0" algn="l">
              <a:lnSpc>
                <a:spcPts val="2700"/>
              </a:lnSpc>
              <a:buNone/>
            </a:pPr>
            <a:r>
              <a:rPr lang="en-US" sz="1700" dirty="0">
                <a:solidFill>
                  <a:srgbClr val="E0E4E6"/>
                </a:solidFill>
                <a:latin typeface="Barlow" pitchFamily="34" charset="0"/>
                <a:ea typeface="Barlow" pitchFamily="34" charset="-122"/>
                <a:cs typeface="Barlow" pitchFamily="34" charset="-120"/>
              </a:rPr>
              <a:t>This inherent latency and lack of granularity in traditional models highlight a critical need for a more agile and insightful credit intelligence solution.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5094" y="749498"/>
            <a:ext cx="2097524" cy="262176"/>
          </a:xfrm>
          <a:prstGeom prst="rect">
            <a:avLst/>
          </a:prstGeom>
          <a:noFill/>
          <a:ln/>
        </p:spPr>
        <p:txBody>
          <a:bodyPr wrap="none" lIns="0" tIns="0" rIns="0" bIns="0" rtlCol="0" anchor="t"/>
          <a:lstStyle/>
          <a:p>
            <a:pPr marL="0" indent="0" algn="l">
              <a:lnSpc>
                <a:spcPts val="2050"/>
              </a:lnSpc>
              <a:buNone/>
            </a:pPr>
            <a:r>
              <a:rPr lang="en-US" sz="1650" b="1" dirty="0">
                <a:solidFill>
                  <a:srgbClr val="48A8E2"/>
                </a:solidFill>
                <a:latin typeface="Spline Sans Bold" pitchFamily="34" charset="0"/>
                <a:ea typeface="Spline Sans Bold" pitchFamily="34" charset="-122"/>
                <a:cs typeface="Spline Sans Bold" pitchFamily="34" charset="-120"/>
              </a:rPr>
              <a:t>OUR SOLUTION</a:t>
            </a:r>
            <a:endParaRPr lang="en-US" sz="1650" dirty="0"/>
          </a:p>
        </p:txBody>
      </p:sp>
      <p:sp>
        <p:nvSpPr>
          <p:cNvPr id="4" name="Text 1"/>
          <p:cNvSpPr/>
          <p:nvPr/>
        </p:nvSpPr>
        <p:spPr>
          <a:xfrm>
            <a:off x="755094" y="1200388"/>
            <a:ext cx="7633811" cy="1447324"/>
          </a:xfrm>
          <a:prstGeom prst="rect">
            <a:avLst/>
          </a:prstGeom>
          <a:noFill/>
          <a:ln/>
        </p:spPr>
        <p:txBody>
          <a:bodyPr wrap="square" lIns="0" tIns="0" rIns="0" bIns="0" rtlCol="0" anchor="t"/>
          <a:lstStyle/>
          <a:p>
            <a:pPr marL="0" indent="0" algn="l">
              <a:lnSpc>
                <a:spcPts val="5650"/>
              </a:lnSpc>
              <a:buNone/>
            </a:pPr>
            <a:r>
              <a:rPr lang="en-US" sz="4550" b="1" dirty="0">
                <a:solidFill>
                  <a:srgbClr val="F0FCFF"/>
                </a:solidFill>
                <a:latin typeface="Spline Sans Bold" pitchFamily="34" charset="0"/>
                <a:ea typeface="Spline Sans Bold" pitchFamily="34" charset="-122"/>
                <a:cs typeface="Spline Sans Bold" pitchFamily="34" charset="-120"/>
              </a:rPr>
              <a:t>Why Real-Time &amp; Explainable Matters</a:t>
            </a:r>
            <a:endParaRPr lang="en-US" sz="4550" dirty="0"/>
          </a:p>
        </p:txBody>
      </p:sp>
      <p:sp>
        <p:nvSpPr>
          <p:cNvPr id="5" name="Text 2"/>
          <p:cNvSpPr/>
          <p:nvPr/>
        </p:nvSpPr>
        <p:spPr>
          <a:xfrm>
            <a:off x="755094" y="2930843"/>
            <a:ext cx="7633811" cy="60412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The demand for credit intelligence that is both timely and transparent is no longer a luxury, but a fundamental requirement for navigating today's complex financial environment.</a:t>
            </a:r>
            <a:endParaRPr lang="en-US" sz="1450" dirty="0"/>
          </a:p>
        </p:txBody>
      </p:sp>
      <p:sp>
        <p:nvSpPr>
          <p:cNvPr id="6" name="Text 3"/>
          <p:cNvSpPr/>
          <p:nvPr/>
        </p:nvSpPr>
        <p:spPr>
          <a:xfrm>
            <a:off x="755094" y="3747254"/>
            <a:ext cx="7633811"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Actionable Insights:</a:t>
            </a:r>
            <a:r>
              <a:rPr lang="en-US" sz="1450" dirty="0">
                <a:solidFill>
                  <a:srgbClr val="E0E4E6"/>
                </a:solidFill>
                <a:latin typeface="Barlow" pitchFamily="34" charset="0"/>
                <a:ea typeface="Barlow" pitchFamily="34" charset="-122"/>
                <a:cs typeface="Barlow" pitchFamily="34" charset="-120"/>
              </a:rPr>
              <a:t> Real-time data allows for proactive risk management and timely investment decisions, enabling stakeholders to respond to events as they unfold.</a:t>
            </a:r>
            <a:endParaRPr lang="en-US" sz="1450" dirty="0"/>
          </a:p>
        </p:txBody>
      </p:sp>
      <p:sp>
        <p:nvSpPr>
          <p:cNvPr id="7" name="Text 4"/>
          <p:cNvSpPr/>
          <p:nvPr/>
        </p:nvSpPr>
        <p:spPr>
          <a:xfrm>
            <a:off x="755094" y="4417338"/>
            <a:ext cx="7633811" cy="906185"/>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Enhanced Trust:</a:t>
            </a:r>
            <a:r>
              <a:rPr lang="en-US" sz="1450" dirty="0">
                <a:solidFill>
                  <a:srgbClr val="E0E4E6"/>
                </a:solidFill>
                <a:latin typeface="Barlow" pitchFamily="34" charset="0"/>
                <a:ea typeface="Barlow" pitchFamily="34" charset="-122"/>
                <a:cs typeface="Barlow" pitchFamily="34" charset="-120"/>
              </a:rPr>
              <a:t> Explainable AI provides clarity on why a particular rating or score was assigned, fostering trust and enabling better internal model validation and regulatory compliance.</a:t>
            </a:r>
            <a:endParaRPr lang="en-US" sz="1450" dirty="0"/>
          </a:p>
        </p:txBody>
      </p:sp>
      <p:sp>
        <p:nvSpPr>
          <p:cNvPr id="8" name="Text 5"/>
          <p:cNvSpPr/>
          <p:nvPr/>
        </p:nvSpPr>
        <p:spPr>
          <a:xfrm>
            <a:off x="755094" y="5389483"/>
            <a:ext cx="7633811"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Competitive Edge:</a:t>
            </a:r>
            <a:r>
              <a:rPr lang="en-US" sz="1450" dirty="0">
                <a:solidFill>
                  <a:srgbClr val="E0E4E6"/>
                </a:solidFill>
                <a:latin typeface="Barlow" pitchFamily="34" charset="0"/>
                <a:ea typeface="Barlow" pitchFamily="34" charset="-122"/>
                <a:cs typeface="Barlow" pitchFamily="34" charset="-120"/>
              </a:rPr>
              <a:t> Faster access to granular insights offers a significant advantage in identifying emerging opportunities and mitigating risks before they become widespread.</a:t>
            </a:r>
            <a:endParaRPr lang="en-US" sz="1450" dirty="0"/>
          </a:p>
        </p:txBody>
      </p:sp>
      <p:sp>
        <p:nvSpPr>
          <p:cNvPr id="9" name="Text 6"/>
          <p:cNvSpPr/>
          <p:nvPr/>
        </p:nvSpPr>
        <p:spPr>
          <a:xfrm>
            <a:off x="755094" y="6059567"/>
            <a:ext cx="7633811" cy="60412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E0E4E6"/>
                </a:solidFill>
                <a:latin typeface="Barlow" pitchFamily="34" charset="0"/>
                <a:ea typeface="Barlow" pitchFamily="34" charset="-122"/>
                <a:cs typeface="Barlow" pitchFamily="34" charset="-120"/>
              </a:rPr>
              <a:t>Regulatory Imperative:</a:t>
            </a:r>
            <a:r>
              <a:rPr lang="en-US" sz="1450" dirty="0">
                <a:solidFill>
                  <a:srgbClr val="E0E4E6"/>
                </a:solidFill>
                <a:latin typeface="Barlow" pitchFamily="34" charset="0"/>
                <a:ea typeface="Barlow" pitchFamily="34" charset="-122"/>
                <a:cs typeface="Barlow" pitchFamily="34" charset="-120"/>
              </a:rPr>
              <a:t> Regulators increasingly emphasize transparency and robustness in risk assessment models, making explainability a key requirement for compliance.</a:t>
            </a:r>
            <a:endParaRPr lang="en-US" sz="1450" dirty="0"/>
          </a:p>
        </p:txBody>
      </p:sp>
      <p:sp>
        <p:nvSpPr>
          <p:cNvPr id="10" name="Text 7"/>
          <p:cNvSpPr/>
          <p:nvPr/>
        </p:nvSpPr>
        <p:spPr>
          <a:xfrm>
            <a:off x="755094" y="6875978"/>
            <a:ext cx="7633811" cy="604123"/>
          </a:xfrm>
          <a:prstGeom prst="rect">
            <a:avLst/>
          </a:prstGeom>
          <a:noFill/>
          <a:ln/>
        </p:spPr>
        <p:txBody>
          <a:bodyPr wrap="square" lIns="0" tIns="0" rIns="0" bIns="0" rtlCol="0" anchor="t"/>
          <a:lstStyle/>
          <a:p>
            <a:pPr marL="0" indent="0" algn="l">
              <a:lnSpc>
                <a:spcPts val="2350"/>
              </a:lnSpc>
              <a:buNone/>
            </a:pPr>
            <a:r>
              <a:rPr lang="en-US" sz="1450" dirty="0">
                <a:solidFill>
                  <a:srgbClr val="E0E4E6"/>
                </a:solidFill>
                <a:latin typeface="Barlow" pitchFamily="34" charset="0"/>
                <a:ea typeface="Barlow" pitchFamily="34" charset="-122"/>
                <a:cs typeface="Barlow" pitchFamily="34" charset="-120"/>
              </a:rPr>
              <a:t>Our platform is built to deliver on these critical needs, bridging the gap between traditional lagging indicators and dynamic market realities.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726877"/>
            <a:ext cx="3064431" cy="305991"/>
          </a:xfrm>
          <a:prstGeom prst="rect">
            <a:avLst/>
          </a:prstGeom>
          <a:noFill/>
          <a:ln/>
        </p:spPr>
        <p:txBody>
          <a:bodyPr wrap="none" lIns="0" tIns="0" rIns="0" bIns="0" rtlCol="0" anchor="t"/>
          <a:lstStyle/>
          <a:p>
            <a:pPr marL="0" indent="0" algn="l">
              <a:lnSpc>
                <a:spcPts val="2400"/>
              </a:lnSpc>
              <a:buNone/>
            </a:pPr>
            <a:r>
              <a:rPr lang="en-US" sz="1900" b="1" dirty="0">
                <a:solidFill>
                  <a:srgbClr val="59ABA9"/>
                </a:solidFill>
                <a:latin typeface="Spline Sans Bold" pitchFamily="34" charset="0"/>
                <a:ea typeface="Spline Sans Bold" pitchFamily="34" charset="-122"/>
                <a:cs typeface="Spline Sans Bold" pitchFamily="34" charset="-120"/>
              </a:rPr>
              <a:t>PLATFORM ARCHITECTURE</a:t>
            </a:r>
            <a:endParaRPr lang="en-US" sz="1900" dirty="0"/>
          </a:p>
        </p:txBody>
      </p:sp>
      <p:sp>
        <p:nvSpPr>
          <p:cNvPr id="3" name="Text 1"/>
          <p:cNvSpPr/>
          <p:nvPr/>
        </p:nvSpPr>
        <p:spPr>
          <a:xfrm>
            <a:off x="881063" y="1253133"/>
            <a:ext cx="10226873" cy="844391"/>
          </a:xfrm>
          <a:prstGeom prst="rect">
            <a:avLst/>
          </a:prstGeom>
          <a:noFill/>
          <a:ln/>
        </p:spPr>
        <p:txBody>
          <a:bodyPr wrap="none" lIns="0" tIns="0" rIns="0" bIns="0" rtlCol="0" anchor="t"/>
          <a:lstStyle/>
          <a:p>
            <a:pPr marL="0" indent="0" algn="l">
              <a:lnSpc>
                <a:spcPts val="6600"/>
              </a:lnSpc>
              <a:buNone/>
            </a:pPr>
            <a:r>
              <a:rPr lang="en-US" sz="5300" b="1" dirty="0">
                <a:solidFill>
                  <a:srgbClr val="F0FCFF"/>
                </a:solidFill>
                <a:latin typeface="Spline Sans Bold" pitchFamily="34" charset="0"/>
                <a:ea typeface="Spline Sans Bold" pitchFamily="34" charset="-122"/>
                <a:cs typeface="Spline Sans Bold" pitchFamily="34" charset="-120"/>
              </a:rPr>
              <a:t>The Engine of Credit Intelligence</a:t>
            </a:r>
            <a:endParaRPr lang="en-US" sz="5300" dirty="0"/>
          </a:p>
        </p:txBody>
      </p:sp>
      <p:sp>
        <p:nvSpPr>
          <p:cNvPr id="4" name="Text 2"/>
          <p:cNvSpPr/>
          <p:nvPr/>
        </p:nvSpPr>
        <p:spPr>
          <a:xfrm>
            <a:off x="881063" y="2427922"/>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Our Real-Time Explainable Credit Intelligence Platform is built on a robust, scalable architecture designed for continuous data processing and insightful analysis.</a:t>
            </a:r>
            <a:endParaRPr lang="en-US" sz="1700" dirty="0"/>
          </a:p>
        </p:txBody>
      </p:sp>
      <p:pic>
        <p:nvPicPr>
          <p:cNvPr id="5" name="Image 0" descr="preencoded.png"/>
          <p:cNvPicPr>
            <a:picLocks noChangeAspect="1"/>
          </p:cNvPicPr>
          <p:nvPr/>
        </p:nvPicPr>
        <p:blipFill>
          <a:blip r:embed="rId3"/>
          <a:stretch>
            <a:fillRect/>
          </a:stretch>
        </p:blipFill>
        <p:spPr>
          <a:xfrm>
            <a:off x="881063" y="3380542"/>
            <a:ext cx="4289346" cy="881063"/>
          </a:xfrm>
          <a:prstGeom prst="rect">
            <a:avLst/>
          </a:prstGeom>
        </p:spPr>
      </p:pic>
      <p:sp>
        <p:nvSpPr>
          <p:cNvPr id="6" name="Text 3"/>
          <p:cNvSpPr/>
          <p:nvPr/>
        </p:nvSpPr>
        <p:spPr>
          <a:xfrm>
            <a:off x="1101328" y="4481870"/>
            <a:ext cx="2644973"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Data Ingestion Pipeline</a:t>
            </a:r>
            <a:endParaRPr lang="en-US" sz="1900" dirty="0"/>
          </a:p>
        </p:txBody>
      </p:sp>
      <p:sp>
        <p:nvSpPr>
          <p:cNvPr id="7" name="Text 4"/>
          <p:cNvSpPr/>
          <p:nvPr/>
        </p:nvSpPr>
        <p:spPr>
          <a:xfrm>
            <a:off x="1101328" y="4920020"/>
            <a:ext cx="3848814"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Gathers vast amounts of structured and unstructured data from diverse sources, including financial reports, market data, news feeds, and earnings call transcripts.</a:t>
            </a:r>
            <a:endParaRPr lang="en-US" sz="1700" dirty="0"/>
          </a:p>
        </p:txBody>
      </p:sp>
      <p:pic>
        <p:nvPicPr>
          <p:cNvPr id="8" name="Image 1" descr="preencoded.png"/>
          <p:cNvPicPr>
            <a:picLocks noChangeAspect="1"/>
          </p:cNvPicPr>
          <p:nvPr/>
        </p:nvPicPr>
        <p:blipFill>
          <a:blip r:embed="rId4"/>
          <a:stretch>
            <a:fillRect/>
          </a:stretch>
        </p:blipFill>
        <p:spPr>
          <a:xfrm>
            <a:off x="5170408" y="3380542"/>
            <a:ext cx="4289465" cy="881063"/>
          </a:xfrm>
          <a:prstGeom prst="rect">
            <a:avLst/>
          </a:prstGeom>
        </p:spPr>
      </p:pic>
      <p:sp>
        <p:nvSpPr>
          <p:cNvPr id="9" name="Text 5"/>
          <p:cNvSpPr/>
          <p:nvPr/>
        </p:nvSpPr>
        <p:spPr>
          <a:xfrm>
            <a:off x="5390674" y="4481870"/>
            <a:ext cx="2795468"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Adaptive Scoring Engine</a:t>
            </a:r>
            <a:endParaRPr lang="en-US" sz="1900" dirty="0"/>
          </a:p>
        </p:txBody>
      </p:sp>
      <p:sp>
        <p:nvSpPr>
          <p:cNvPr id="10" name="Text 6"/>
          <p:cNvSpPr/>
          <p:nvPr/>
        </p:nvSpPr>
        <p:spPr>
          <a:xfrm>
            <a:off x="5390674" y="4920020"/>
            <a:ext cx="3848933"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Leverages advanced machine learning models to process data in real-time, dynamically adjusting credit scores and risk indicators based on the latest information.</a:t>
            </a:r>
            <a:endParaRPr lang="en-US" sz="1700" dirty="0"/>
          </a:p>
        </p:txBody>
      </p:sp>
      <p:pic>
        <p:nvPicPr>
          <p:cNvPr id="11" name="Image 2" descr="preencoded.png"/>
          <p:cNvPicPr>
            <a:picLocks noChangeAspect="1"/>
          </p:cNvPicPr>
          <p:nvPr/>
        </p:nvPicPr>
        <p:blipFill>
          <a:blip r:embed="rId5"/>
          <a:stretch>
            <a:fillRect/>
          </a:stretch>
        </p:blipFill>
        <p:spPr>
          <a:xfrm>
            <a:off x="9459873" y="3380542"/>
            <a:ext cx="4289346" cy="881063"/>
          </a:xfrm>
          <a:prstGeom prst="rect">
            <a:avLst/>
          </a:prstGeom>
        </p:spPr>
      </p:pic>
      <p:sp>
        <p:nvSpPr>
          <p:cNvPr id="12" name="Text 7"/>
          <p:cNvSpPr/>
          <p:nvPr/>
        </p:nvSpPr>
        <p:spPr>
          <a:xfrm>
            <a:off x="9680138" y="4481870"/>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Explainability Layer</a:t>
            </a:r>
            <a:endParaRPr lang="en-US" sz="1900" dirty="0"/>
          </a:p>
        </p:txBody>
      </p:sp>
      <p:sp>
        <p:nvSpPr>
          <p:cNvPr id="13" name="Text 8"/>
          <p:cNvSpPr/>
          <p:nvPr/>
        </p:nvSpPr>
        <p:spPr>
          <a:xfrm>
            <a:off x="9680138" y="4920020"/>
            <a:ext cx="3848814"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Provides clear, human-readable explanations for every credit score and risk assessment, detailing the key factors and data points influencing the outcome.</a:t>
            </a:r>
            <a:endParaRPr lang="en-US" sz="1700" dirty="0"/>
          </a:p>
        </p:txBody>
      </p:sp>
      <p:sp>
        <p:nvSpPr>
          <p:cNvPr id="14" name="Text 9"/>
          <p:cNvSpPr/>
          <p:nvPr/>
        </p:nvSpPr>
        <p:spPr>
          <a:xfrm>
            <a:off x="881063" y="7150179"/>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This integrated approach ensures not only timely insights but also a deep understanding of the underlying drivers of credit risk.</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81063" y="1078230"/>
            <a:ext cx="2933343" cy="305991"/>
          </a:xfrm>
          <a:prstGeom prst="rect">
            <a:avLst/>
          </a:prstGeom>
          <a:noFill/>
          <a:ln/>
        </p:spPr>
        <p:txBody>
          <a:bodyPr wrap="none" lIns="0" tIns="0" rIns="0" bIns="0" rtlCol="0" anchor="t"/>
          <a:lstStyle/>
          <a:p>
            <a:pPr marL="0" indent="0" algn="l">
              <a:lnSpc>
                <a:spcPts val="2400"/>
              </a:lnSpc>
              <a:buNone/>
            </a:pPr>
            <a:r>
              <a:rPr lang="en-US" sz="1900" b="1" dirty="0">
                <a:solidFill>
                  <a:srgbClr val="F2B42D"/>
                </a:solidFill>
                <a:latin typeface="Spline Sans Bold" pitchFamily="34" charset="0"/>
                <a:ea typeface="Spline Sans Bold" pitchFamily="34" charset="-122"/>
                <a:cs typeface="Spline Sans Bold" pitchFamily="34" charset="-120"/>
              </a:rPr>
              <a:t>INNOVATION HIGHLIGHTS</a:t>
            </a:r>
            <a:endParaRPr lang="en-US" sz="1900" dirty="0"/>
          </a:p>
        </p:txBody>
      </p:sp>
      <p:sp>
        <p:nvSpPr>
          <p:cNvPr id="3" name="Text 1"/>
          <p:cNvSpPr/>
          <p:nvPr/>
        </p:nvSpPr>
        <p:spPr>
          <a:xfrm>
            <a:off x="881063" y="1604486"/>
            <a:ext cx="9108400" cy="844391"/>
          </a:xfrm>
          <a:prstGeom prst="rect">
            <a:avLst/>
          </a:prstGeom>
          <a:noFill/>
          <a:ln/>
        </p:spPr>
        <p:txBody>
          <a:bodyPr wrap="none" lIns="0" tIns="0" rIns="0" bIns="0" rtlCol="0" anchor="t"/>
          <a:lstStyle/>
          <a:p>
            <a:pPr marL="0" indent="0" algn="l">
              <a:lnSpc>
                <a:spcPts val="6600"/>
              </a:lnSpc>
              <a:buNone/>
            </a:pPr>
            <a:r>
              <a:rPr lang="en-US" sz="5300" b="1" dirty="0">
                <a:solidFill>
                  <a:srgbClr val="F0FCFF"/>
                </a:solidFill>
                <a:latin typeface="Spline Sans Bold" pitchFamily="34" charset="0"/>
                <a:ea typeface="Spline Sans Bold" pitchFamily="34" charset="-122"/>
                <a:cs typeface="Spline Sans Bold" pitchFamily="34" charset="-120"/>
              </a:rPr>
              <a:t>Beyond Traditional Analytics</a:t>
            </a:r>
            <a:endParaRPr lang="en-US" sz="5300" dirty="0"/>
          </a:p>
        </p:txBody>
      </p:sp>
      <p:sp>
        <p:nvSpPr>
          <p:cNvPr id="4" name="Text 2"/>
          <p:cNvSpPr/>
          <p:nvPr/>
        </p:nvSpPr>
        <p:spPr>
          <a:xfrm>
            <a:off x="881063" y="2779276"/>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Our platform introduces several key innovations that set it apart, pushing the boundaries of credit intelligence and risk assessment.</a:t>
            </a:r>
            <a:endParaRPr lang="en-US" sz="1700" dirty="0"/>
          </a:p>
        </p:txBody>
      </p:sp>
      <p:sp>
        <p:nvSpPr>
          <p:cNvPr id="5" name="Text 3"/>
          <p:cNvSpPr/>
          <p:nvPr/>
        </p:nvSpPr>
        <p:spPr>
          <a:xfrm>
            <a:off x="881063" y="3577709"/>
            <a:ext cx="6165413" cy="140970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Unstructured Data Processing:</a:t>
            </a:r>
            <a:r>
              <a:rPr lang="en-US" sz="1700" dirty="0">
                <a:solidFill>
                  <a:srgbClr val="E0E4E6"/>
                </a:solidFill>
                <a:latin typeface="Barlow" pitchFamily="34" charset="0"/>
                <a:ea typeface="Barlow" pitchFamily="34" charset="-122"/>
                <a:cs typeface="Barlow" pitchFamily="34" charset="-120"/>
              </a:rPr>
              <a:t> Advanced Natural Language Processing (NLP) and sentiment analysis of news articles, social media, and earnings call transcripts provide invaluable qualitative insights often missed by quantitative models.</a:t>
            </a:r>
            <a:endParaRPr lang="en-US" sz="1700" dirty="0"/>
          </a:p>
        </p:txBody>
      </p:sp>
      <p:sp>
        <p:nvSpPr>
          <p:cNvPr id="6" name="Text 4"/>
          <p:cNvSpPr/>
          <p:nvPr/>
        </p:nvSpPr>
        <p:spPr>
          <a:xfrm>
            <a:off x="881063" y="5064443"/>
            <a:ext cx="6165413" cy="105727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Real-Time Updates:</a:t>
            </a:r>
            <a:r>
              <a:rPr lang="en-US" sz="1700" dirty="0">
                <a:solidFill>
                  <a:srgbClr val="E0E4E6"/>
                </a:solidFill>
                <a:latin typeface="Barlow" pitchFamily="34" charset="0"/>
                <a:ea typeface="Barlow" pitchFamily="34" charset="-122"/>
                <a:cs typeface="Barlow" pitchFamily="34" charset="-120"/>
              </a:rPr>
              <a:t> Continuous data streams and event-driven processing ensure that credit scores and risk profiles are updated instantly as new information becomes available.</a:t>
            </a:r>
            <a:endParaRPr lang="en-US" sz="1700" dirty="0"/>
          </a:p>
        </p:txBody>
      </p:sp>
      <p:sp>
        <p:nvSpPr>
          <p:cNvPr id="7" name="Text 5"/>
          <p:cNvSpPr/>
          <p:nvPr/>
        </p:nvSpPr>
        <p:spPr>
          <a:xfrm>
            <a:off x="7591544" y="3577709"/>
            <a:ext cx="6165413" cy="140970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Interactive Analyst Dashboard:</a:t>
            </a:r>
            <a:r>
              <a:rPr lang="en-US" sz="1700" dirty="0">
                <a:solidFill>
                  <a:srgbClr val="E0E4E6"/>
                </a:solidFill>
                <a:latin typeface="Barlow" pitchFamily="34" charset="0"/>
                <a:ea typeface="Barlow" pitchFamily="34" charset="-122"/>
                <a:cs typeface="Barlow" pitchFamily="34" charset="-120"/>
              </a:rPr>
              <a:t> A highly customizable and intuitive interface allows analysts to drill down into data, explore scenarios, and visualize risk factors with unprecedented clarity.</a:t>
            </a:r>
            <a:endParaRPr lang="en-US" sz="1700" dirty="0"/>
          </a:p>
        </p:txBody>
      </p:sp>
      <p:sp>
        <p:nvSpPr>
          <p:cNvPr id="8" name="Text 6"/>
          <p:cNvSpPr/>
          <p:nvPr/>
        </p:nvSpPr>
        <p:spPr>
          <a:xfrm>
            <a:off x="7591544" y="5064443"/>
            <a:ext cx="6165413" cy="1409700"/>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Automated Deployment &amp; Scaling:</a:t>
            </a:r>
            <a:r>
              <a:rPr lang="en-US" sz="1700" dirty="0">
                <a:solidFill>
                  <a:srgbClr val="E0E4E6"/>
                </a:solidFill>
                <a:latin typeface="Barlow" pitchFamily="34" charset="0"/>
                <a:ea typeface="Barlow" pitchFamily="34" charset="-122"/>
                <a:cs typeface="Barlow" pitchFamily="34" charset="-120"/>
              </a:rPr>
              <a:t> Cloud-native architecture enables seamless deployment and elastic scalability, adapting to varying data volumes and user demands without manual intervention.</a:t>
            </a:r>
            <a:endParaRPr lang="en-US" sz="1700" dirty="0"/>
          </a:p>
        </p:txBody>
      </p:sp>
      <p:sp>
        <p:nvSpPr>
          <p:cNvPr id="9" name="Text 7"/>
          <p:cNvSpPr/>
          <p:nvPr/>
        </p:nvSpPr>
        <p:spPr>
          <a:xfrm>
            <a:off x="881063" y="6798945"/>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These innovations combine to create a comprehensive and forward-looking credit intelligence ecosystem.</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761881"/>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D7425E"/>
                </a:solidFill>
                <a:latin typeface="Spline Sans Bold" pitchFamily="34" charset="0"/>
                <a:ea typeface="Spline Sans Bold" pitchFamily="34" charset="-122"/>
                <a:cs typeface="Spline Sans Bold" pitchFamily="34" charset="-120"/>
              </a:rPr>
              <a:t>IMPACT</a:t>
            </a:r>
            <a:endParaRPr lang="en-US" sz="1900" dirty="0"/>
          </a:p>
        </p:txBody>
      </p:sp>
      <p:sp>
        <p:nvSpPr>
          <p:cNvPr id="3" name="Text 1"/>
          <p:cNvSpPr/>
          <p:nvPr/>
        </p:nvSpPr>
        <p:spPr>
          <a:xfrm>
            <a:off x="881063" y="1288137"/>
            <a:ext cx="12021264" cy="844391"/>
          </a:xfrm>
          <a:prstGeom prst="rect">
            <a:avLst/>
          </a:prstGeom>
          <a:noFill/>
          <a:ln/>
        </p:spPr>
        <p:txBody>
          <a:bodyPr wrap="none" lIns="0" tIns="0" rIns="0" bIns="0" rtlCol="0" anchor="t"/>
          <a:lstStyle/>
          <a:p>
            <a:pPr marL="0" indent="0" algn="l">
              <a:lnSpc>
                <a:spcPts val="6600"/>
              </a:lnSpc>
              <a:buNone/>
            </a:pPr>
            <a:r>
              <a:rPr lang="en-US" sz="5300" b="1" dirty="0">
                <a:solidFill>
                  <a:srgbClr val="F0FCFF"/>
                </a:solidFill>
                <a:latin typeface="Spline Sans Bold" pitchFamily="34" charset="0"/>
                <a:ea typeface="Spline Sans Bold" pitchFamily="34" charset="-122"/>
                <a:cs typeface="Spline Sans Bold" pitchFamily="34" charset="-120"/>
              </a:rPr>
              <a:t>Transforming Stakeholder Operations</a:t>
            </a:r>
            <a:endParaRPr lang="en-US" sz="5300" dirty="0"/>
          </a:p>
        </p:txBody>
      </p:sp>
      <p:sp>
        <p:nvSpPr>
          <p:cNvPr id="4" name="Text 2"/>
          <p:cNvSpPr/>
          <p:nvPr/>
        </p:nvSpPr>
        <p:spPr>
          <a:xfrm>
            <a:off x="881063" y="2462927"/>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Our platform delivers tangible benefits across the credit ecosystem, empowering investors, regulators, and enterprise teams with superior intelligence.</a:t>
            </a:r>
            <a:endParaRPr lang="en-US" sz="1700" dirty="0"/>
          </a:p>
        </p:txBody>
      </p:sp>
      <p:sp>
        <p:nvSpPr>
          <p:cNvPr id="5" name="Shape 3"/>
          <p:cNvSpPr/>
          <p:nvPr/>
        </p:nvSpPr>
        <p:spPr>
          <a:xfrm>
            <a:off x="881063" y="3415546"/>
            <a:ext cx="4142542" cy="4052173"/>
          </a:xfrm>
          <a:prstGeom prst="roundRect">
            <a:avLst>
              <a:gd name="adj" fmla="val 8155"/>
            </a:avLst>
          </a:prstGeom>
          <a:solidFill>
            <a:srgbClr val="0A081B"/>
          </a:solidFill>
          <a:ln w="22860">
            <a:solidFill>
              <a:srgbClr val="16FFBB"/>
            </a:solidFill>
            <a:prstDash val="solid"/>
          </a:ln>
        </p:spPr>
      </p:sp>
      <p:sp>
        <p:nvSpPr>
          <p:cNvPr id="6" name="Shape 4"/>
          <p:cNvSpPr/>
          <p:nvPr/>
        </p:nvSpPr>
        <p:spPr>
          <a:xfrm>
            <a:off x="1124188" y="3658672"/>
            <a:ext cx="660797" cy="660797"/>
          </a:xfrm>
          <a:prstGeom prst="roundRect">
            <a:avLst>
              <a:gd name="adj" fmla="val 13836451"/>
            </a:avLst>
          </a:prstGeom>
          <a:solidFill>
            <a:srgbClr val="16FFBB"/>
          </a:solidFill>
          <a:ln/>
        </p:spPr>
      </p:sp>
      <p:pic>
        <p:nvPicPr>
          <p:cNvPr id="7" name="Image 0" descr="preencoded.png"/>
          <p:cNvPicPr>
            <a:picLocks noChangeAspect="1"/>
          </p:cNvPicPr>
          <p:nvPr/>
        </p:nvPicPr>
        <p:blipFill>
          <a:blip r:embed="rId3"/>
          <a:stretch>
            <a:fillRect/>
          </a:stretch>
        </p:blipFill>
        <p:spPr>
          <a:xfrm>
            <a:off x="1305878" y="3803213"/>
            <a:ext cx="297299" cy="371713"/>
          </a:xfrm>
          <a:prstGeom prst="rect">
            <a:avLst/>
          </a:prstGeom>
        </p:spPr>
      </p:pic>
      <p:sp>
        <p:nvSpPr>
          <p:cNvPr id="8" name="Text 5"/>
          <p:cNvSpPr/>
          <p:nvPr/>
        </p:nvSpPr>
        <p:spPr>
          <a:xfrm>
            <a:off x="1124188" y="4539734"/>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For Investors</a:t>
            </a:r>
            <a:endParaRPr lang="en-US" sz="1900" dirty="0"/>
          </a:p>
        </p:txBody>
      </p:sp>
      <p:sp>
        <p:nvSpPr>
          <p:cNvPr id="9" name="Text 6"/>
          <p:cNvSpPr/>
          <p:nvPr/>
        </p:nvSpPr>
        <p:spPr>
          <a:xfrm>
            <a:off x="1124188" y="4977884"/>
            <a:ext cx="3656290"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Faster Decisions:</a:t>
            </a:r>
            <a:r>
              <a:rPr lang="en-US" sz="1700" dirty="0">
                <a:solidFill>
                  <a:srgbClr val="E0E4E6"/>
                </a:solidFill>
                <a:latin typeface="Barlow" pitchFamily="34" charset="0"/>
                <a:ea typeface="Barlow" pitchFamily="34" charset="-122"/>
                <a:cs typeface="Barlow" pitchFamily="34" charset="-120"/>
              </a:rPr>
              <a:t> Capitalize on market movements with real-time risk assessments.</a:t>
            </a:r>
            <a:endParaRPr lang="en-US" sz="1700" dirty="0"/>
          </a:p>
        </p:txBody>
      </p:sp>
      <p:sp>
        <p:nvSpPr>
          <p:cNvPr id="10" name="Text 7"/>
          <p:cNvSpPr/>
          <p:nvPr/>
        </p:nvSpPr>
        <p:spPr>
          <a:xfrm>
            <a:off x="1124188" y="6167318"/>
            <a:ext cx="3656290"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Reduced Exposure:</a:t>
            </a:r>
            <a:r>
              <a:rPr lang="en-US" sz="1700" dirty="0">
                <a:solidFill>
                  <a:srgbClr val="E0E4E6"/>
                </a:solidFill>
                <a:latin typeface="Barlow" pitchFamily="34" charset="0"/>
                <a:ea typeface="Barlow" pitchFamily="34" charset="-122"/>
                <a:cs typeface="Barlow" pitchFamily="34" charset="-120"/>
              </a:rPr>
              <a:t> Proactively mitigate risks before they impact portfolios.</a:t>
            </a:r>
            <a:endParaRPr lang="en-US" sz="1700" dirty="0"/>
          </a:p>
        </p:txBody>
      </p:sp>
      <p:sp>
        <p:nvSpPr>
          <p:cNvPr id="11" name="Shape 8"/>
          <p:cNvSpPr/>
          <p:nvPr/>
        </p:nvSpPr>
        <p:spPr>
          <a:xfrm>
            <a:off x="5243870" y="3415546"/>
            <a:ext cx="4142542" cy="4052173"/>
          </a:xfrm>
          <a:prstGeom prst="roundRect">
            <a:avLst>
              <a:gd name="adj" fmla="val 8155"/>
            </a:avLst>
          </a:prstGeom>
          <a:solidFill>
            <a:srgbClr val="0A081B"/>
          </a:solidFill>
          <a:ln w="22860">
            <a:solidFill>
              <a:srgbClr val="29DDDA"/>
            </a:solidFill>
            <a:prstDash val="solid"/>
          </a:ln>
        </p:spPr>
      </p:sp>
      <p:sp>
        <p:nvSpPr>
          <p:cNvPr id="12" name="Shape 9"/>
          <p:cNvSpPr/>
          <p:nvPr/>
        </p:nvSpPr>
        <p:spPr>
          <a:xfrm>
            <a:off x="5486995" y="3658672"/>
            <a:ext cx="660797" cy="660797"/>
          </a:xfrm>
          <a:prstGeom prst="roundRect">
            <a:avLst>
              <a:gd name="adj" fmla="val 13836451"/>
            </a:avLst>
          </a:prstGeom>
          <a:solidFill>
            <a:srgbClr val="29DDDA"/>
          </a:solidFill>
          <a:ln/>
        </p:spPr>
      </p:sp>
      <p:pic>
        <p:nvPicPr>
          <p:cNvPr id="13" name="Image 1" descr="preencoded.png"/>
          <p:cNvPicPr>
            <a:picLocks noChangeAspect="1"/>
          </p:cNvPicPr>
          <p:nvPr/>
        </p:nvPicPr>
        <p:blipFill>
          <a:blip r:embed="rId4"/>
          <a:stretch>
            <a:fillRect/>
          </a:stretch>
        </p:blipFill>
        <p:spPr>
          <a:xfrm>
            <a:off x="5668685" y="3803213"/>
            <a:ext cx="297299" cy="371713"/>
          </a:xfrm>
          <a:prstGeom prst="rect">
            <a:avLst/>
          </a:prstGeom>
        </p:spPr>
      </p:pic>
      <p:sp>
        <p:nvSpPr>
          <p:cNvPr id="14" name="Text 10"/>
          <p:cNvSpPr/>
          <p:nvPr/>
        </p:nvSpPr>
        <p:spPr>
          <a:xfrm>
            <a:off x="5486995" y="4539734"/>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For Regulators</a:t>
            </a:r>
            <a:endParaRPr lang="en-US" sz="1900" dirty="0"/>
          </a:p>
        </p:txBody>
      </p:sp>
      <p:sp>
        <p:nvSpPr>
          <p:cNvPr id="15" name="Text 11"/>
          <p:cNvSpPr/>
          <p:nvPr/>
        </p:nvSpPr>
        <p:spPr>
          <a:xfrm>
            <a:off x="5486995" y="4977884"/>
            <a:ext cx="3656290"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Enhanced Oversight:</a:t>
            </a:r>
            <a:r>
              <a:rPr lang="en-US" sz="1700" dirty="0">
                <a:solidFill>
                  <a:srgbClr val="E0E4E6"/>
                </a:solidFill>
                <a:latin typeface="Barlow" pitchFamily="34" charset="0"/>
                <a:ea typeface="Barlow" pitchFamily="34" charset="-122"/>
                <a:cs typeface="Barlow" pitchFamily="34" charset="-120"/>
              </a:rPr>
              <a:t> Monitor systemic risk with transparent, granular data.</a:t>
            </a:r>
            <a:endParaRPr lang="en-US" sz="1700" dirty="0"/>
          </a:p>
        </p:txBody>
      </p:sp>
      <p:sp>
        <p:nvSpPr>
          <p:cNvPr id="16" name="Text 12"/>
          <p:cNvSpPr/>
          <p:nvPr/>
        </p:nvSpPr>
        <p:spPr>
          <a:xfrm>
            <a:off x="5486995" y="6167318"/>
            <a:ext cx="3656290"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Improved Compliance:</a:t>
            </a:r>
            <a:r>
              <a:rPr lang="en-US" sz="1700" dirty="0">
                <a:solidFill>
                  <a:srgbClr val="E0E4E6"/>
                </a:solidFill>
                <a:latin typeface="Barlow" pitchFamily="34" charset="0"/>
                <a:ea typeface="Barlow" pitchFamily="34" charset="-122"/>
                <a:cs typeface="Barlow" pitchFamily="34" charset="-120"/>
              </a:rPr>
              <a:t> Validate internal models with explainable AI outputs.</a:t>
            </a:r>
            <a:endParaRPr lang="en-US" sz="1700" dirty="0"/>
          </a:p>
        </p:txBody>
      </p:sp>
      <p:sp>
        <p:nvSpPr>
          <p:cNvPr id="17" name="Shape 13"/>
          <p:cNvSpPr/>
          <p:nvPr/>
        </p:nvSpPr>
        <p:spPr>
          <a:xfrm>
            <a:off x="9606677" y="3415546"/>
            <a:ext cx="4142542" cy="4052173"/>
          </a:xfrm>
          <a:prstGeom prst="roundRect">
            <a:avLst>
              <a:gd name="adj" fmla="val 8155"/>
            </a:avLst>
          </a:prstGeom>
          <a:solidFill>
            <a:srgbClr val="0A081B"/>
          </a:solidFill>
          <a:ln w="22860">
            <a:solidFill>
              <a:srgbClr val="37A7E7"/>
            </a:solidFill>
            <a:prstDash val="solid"/>
          </a:ln>
        </p:spPr>
      </p:sp>
      <p:sp>
        <p:nvSpPr>
          <p:cNvPr id="18" name="Shape 14"/>
          <p:cNvSpPr/>
          <p:nvPr/>
        </p:nvSpPr>
        <p:spPr>
          <a:xfrm>
            <a:off x="9849803" y="3658672"/>
            <a:ext cx="660797" cy="660797"/>
          </a:xfrm>
          <a:prstGeom prst="roundRect">
            <a:avLst>
              <a:gd name="adj" fmla="val 13836451"/>
            </a:avLst>
          </a:prstGeom>
          <a:solidFill>
            <a:srgbClr val="37A7E7"/>
          </a:solidFill>
          <a:ln/>
        </p:spPr>
      </p:sp>
      <p:pic>
        <p:nvPicPr>
          <p:cNvPr id="19" name="Image 2" descr="preencoded.png"/>
          <p:cNvPicPr>
            <a:picLocks noChangeAspect="1"/>
          </p:cNvPicPr>
          <p:nvPr/>
        </p:nvPicPr>
        <p:blipFill>
          <a:blip r:embed="rId5"/>
          <a:stretch>
            <a:fillRect/>
          </a:stretch>
        </p:blipFill>
        <p:spPr>
          <a:xfrm>
            <a:off x="10031492" y="3803213"/>
            <a:ext cx="297299" cy="371713"/>
          </a:xfrm>
          <a:prstGeom prst="rect">
            <a:avLst/>
          </a:prstGeom>
        </p:spPr>
      </p:pic>
      <p:sp>
        <p:nvSpPr>
          <p:cNvPr id="20" name="Text 15"/>
          <p:cNvSpPr/>
          <p:nvPr/>
        </p:nvSpPr>
        <p:spPr>
          <a:xfrm>
            <a:off x="9849803" y="4539734"/>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For Enterprise Teams</a:t>
            </a:r>
            <a:endParaRPr lang="en-US" sz="1900" dirty="0"/>
          </a:p>
        </p:txBody>
      </p:sp>
      <p:sp>
        <p:nvSpPr>
          <p:cNvPr id="21" name="Text 16"/>
          <p:cNvSpPr/>
          <p:nvPr/>
        </p:nvSpPr>
        <p:spPr>
          <a:xfrm>
            <a:off x="9849803" y="4977884"/>
            <a:ext cx="3656290"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Streamlined Operations:</a:t>
            </a:r>
            <a:r>
              <a:rPr lang="en-US" sz="1700" dirty="0">
                <a:solidFill>
                  <a:srgbClr val="E0E4E6"/>
                </a:solidFill>
                <a:latin typeface="Barlow" pitchFamily="34" charset="0"/>
                <a:ea typeface="Barlow" pitchFamily="34" charset="-122"/>
                <a:cs typeface="Barlow" pitchFamily="34" charset="-120"/>
              </a:rPr>
              <a:t> Automate credit analysis, freeing up valuable human capital.</a:t>
            </a:r>
            <a:endParaRPr lang="en-US" sz="1700" dirty="0"/>
          </a:p>
        </p:txBody>
      </p:sp>
      <p:sp>
        <p:nvSpPr>
          <p:cNvPr id="22" name="Text 17"/>
          <p:cNvSpPr/>
          <p:nvPr/>
        </p:nvSpPr>
        <p:spPr>
          <a:xfrm>
            <a:off x="9849803" y="6167318"/>
            <a:ext cx="3656290" cy="1057275"/>
          </a:xfrm>
          <a:prstGeom prst="rect">
            <a:avLst/>
          </a:prstGeom>
          <a:noFill/>
          <a:ln/>
        </p:spPr>
        <p:txBody>
          <a:bodyPr wrap="square" lIns="0" tIns="0" rIns="0" bIns="0" rtlCol="0" anchor="t"/>
          <a:lstStyle/>
          <a:p>
            <a:pPr marL="0" indent="0" algn="l">
              <a:lnSpc>
                <a:spcPts val="2750"/>
              </a:lnSpc>
              <a:buNone/>
            </a:pPr>
            <a:r>
              <a:rPr lang="en-US" sz="1700" b="1" dirty="0">
                <a:solidFill>
                  <a:srgbClr val="E0E4E6"/>
                </a:solidFill>
                <a:latin typeface="Barlow" pitchFamily="34" charset="0"/>
                <a:ea typeface="Barlow" pitchFamily="34" charset="-122"/>
                <a:cs typeface="Barlow" pitchFamily="34" charset="-120"/>
              </a:rPr>
              <a:t>Data-Driven Strategy:</a:t>
            </a:r>
            <a:r>
              <a:rPr lang="en-US" sz="1700" dirty="0">
                <a:solidFill>
                  <a:srgbClr val="E0E4E6"/>
                </a:solidFill>
                <a:latin typeface="Barlow" pitchFamily="34" charset="0"/>
                <a:ea typeface="Barlow" pitchFamily="34" charset="-122"/>
                <a:cs typeface="Barlow" pitchFamily="34" charset="-120"/>
              </a:rPr>
              <a:t> Inform product development and engineering with deep market insights.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1284</Words>
  <Application>Microsoft Office PowerPoint</Application>
  <PresentationFormat>Custom</PresentationFormat>
  <Paragraphs>122</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Spline Sans Light</vt:lpstr>
      <vt:lpstr>Barlow</vt:lpstr>
      <vt:lpstr>Centaur</vt:lpstr>
      <vt:lpstr>Arial</vt:lpstr>
      <vt:lpstr>Spline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aditya bhasin</cp:lastModifiedBy>
  <cp:revision>3</cp:revision>
  <dcterms:created xsi:type="dcterms:W3CDTF">2025-08-18T16:45:06Z</dcterms:created>
  <dcterms:modified xsi:type="dcterms:W3CDTF">2025-08-19T14:19:28Z</dcterms:modified>
</cp:coreProperties>
</file>